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6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3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42.xml" ContentType="application/vnd.openxmlformats-officedocument.presentationml.slide+xml"/>
  <Override PartName="/ppt/slides/slide4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48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</p:sldIdLst>
  <p:sldSz cx="9144000" cy="6858000"/>
  <p:notesSz cx="6805612" cy="9939337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ko-KR" sz="4400" spc="-1" strike="noStrike">
                <a:latin typeface="Noto Sans CJK KR"/>
              </a:rPr>
              <a:t>슬라이드를 이동하려면 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ko-KR" sz="2000" spc="-1" strike="noStrike">
                <a:latin typeface="Noto Sans CJK KR"/>
              </a:rPr>
              <a:t>메모 서식을 편집하려면 클릭하십시오</a:t>
            </a:r>
            <a:r>
              <a:rPr b="0" lang="en-US" sz="2000" spc="-1" strike="noStrike">
                <a:latin typeface="Noto Sans CJK KR"/>
              </a:rPr>
              <a:t>.</a:t>
            </a:r>
            <a:endParaRPr b="0" lang="en-US" sz="2000" spc="-1" strike="noStrike">
              <a:latin typeface="Noto Sans CJK KR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Noto Serif CJK KR"/>
              </a:rPr>
              <a:t>&lt;머리글&gt;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Noto Serif CJK KR"/>
              </a:rPr>
              <a:t>&lt;날짜/시간&gt;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Noto Serif CJK KR"/>
              </a:rPr>
              <a:t>&lt;바닥글&gt;</a:t>
            </a:r>
            <a:endParaRPr b="0" lang="en-US" sz="1400" spc="-1" strike="noStrike">
              <a:latin typeface="Noto Serif CJK KR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77E6718-685D-447F-AC55-561F34F9EC94}" type="slidenum">
              <a:rPr b="0" lang="en-US" sz="1400" spc="-1" strike="noStrike">
                <a:latin typeface="Noto Serif CJK KR"/>
              </a:rPr>
              <a:t>&lt;숫자&gt;</a:t>
            </a:fld>
            <a:endParaRPr b="0" lang="en-US" sz="1400" spc="-1" strike="noStrike">
              <a:latin typeface="Noto Serif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63.xml.rels><?xml version="1.0" encoding="UTF-8"?>
<Relationships xmlns="http://schemas.openxmlformats.org/package/2006/relationships"><Relationship Id="rId1" Type="http://schemas.openxmlformats.org/officeDocument/2006/relationships/slide" Target="../slides/slide6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PlaceHolder 1"/>
          <p:cNvSpPr>
            <a:spLocks noGrp="1"/>
          </p:cNvSpPr>
          <p:nvPr>
            <p:ph type="sldImg"/>
          </p:nvPr>
        </p:nvSpPr>
        <p:spPr>
          <a:xfrm>
            <a:off x="919080" y="746280"/>
            <a:ext cx="4965480" cy="3725640"/>
          </a:xfrm>
          <a:prstGeom prst="rect">
            <a:avLst/>
          </a:prstGeom>
        </p:spPr>
      </p:sp>
      <p:sp>
        <p:nvSpPr>
          <p:cNvPr id="578" name="PlaceHolder 2"/>
          <p:cNvSpPr>
            <a:spLocks noGrp="1"/>
          </p:cNvSpPr>
          <p:nvPr>
            <p:ph type="body"/>
          </p:nvPr>
        </p:nvSpPr>
        <p:spPr>
          <a:xfrm>
            <a:off x="680400" y="4721040"/>
            <a:ext cx="5442480" cy="447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579" name="TextShape 3_0"/>
          <p:cNvSpPr/>
          <p:nvPr/>
        </p:nvSpPr>
        <p:spPr>
          <a:xfrm>
            <a:off x="3854880" y="9440640"/>
            <a:ext cx="294696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0C72001-6E71-4D8F-80EC-AF7AB535949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Noto Sans CJK KR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PlaceHolder 1"/>
          <p:cNvSpPr>
            <a:spLocks noGrp="1"/>
          </p:cNvSpPr>
          <p:nvPr>
            <p:ph type="sldImg"/>
          </p:nvPr>
        </p:nvSpPr>
        <p:spPr>
          <a:xfrm>
            <a:off x="919080" y="746280"/>
            <a:ext cx="4965480" cy="3725640"/>
          </a:xfrm>
          <a:prstGeom prst="rect">
            <a:avLst/>
          </a:prstGeom>
        </p:spPr>
      </p:sp>
      <p:sp>
        <p:nvSpPr>
          <p:cNvPr id="581" name="PlaceHolder 2"/>
          <p:cNvSpPr>
            <a:spLocks noGrp="1"/>
          </p:cNvSpPr>
          <p:nvPr>
            <p:ph type="body"/>
          </p:nvPr>
        </p:nvSpPr>
        <p:spPr>
          <a:xfrm>
            <a:off x="680400" y="4721040"/>
            <a:ext cx="5442480" cy="4470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582" name="TextShape 3_1"/>
          <p:cNvSpPr/>
          <p:nvPr/>
        </p:nvSpPr>
        <p:spPr>
          <a:xfrm>
            <a:off x="3854880" y="9440640"/>
            <a:ext cx="294696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08EB0FC-ED7F-4CB3-8AA7-4E0F32010ED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&lt;숫자&gt;</a:t>
            </a:fld>
            <a:endParaRPr b="0" lang="en-US" sz="1200" spc="-1" strike="noStrike">
              <a:latin typeface="Noto Sans CJK KR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PlaceHolder 1"/>
          <p:cNvSpPr>
            <a:spLocks noGrp="1"/>
          </p:cNvSpPr>
          <p:nvPr>
            <p:ph type="sldImg"/>
          </p:nvPr>
        </p:nvSpPr>
        <p:spPr>
          <a:xfrm>
            <a:off x="919080" y="746280"/>
            <a:ext cx="4965480" cy="3725640"/>
          </a:xfrm>
          <a:prstGeom prst="rect">
            <a:avLst/>
          </a:prstGeom>
        </p:spPr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680400" y="4721040"/>
            <a:ext cx="5442480" cy="4470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585" name="TextShape 3_3"/>
          <p:cNvSpPr/>
          <p:nvPr/>
        </p:nvSpPr>
        <p:spPr>
          <a:xfrm>
            <a:off x="3854880" y="9440640"/>
            <a:ext cx="294696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EFCA146-DA1E-4325-9243-F78E04B2219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&lt;숫자&gt;</a:t>
            </a:fld>
            <a:endParaRPr b="0" lang="en-US" sz="1200" spc="-1" strike="noStrike">
              <a:latin typeface="Noto Sans CJK KR"/>
            </a:endParaRPr>
          </a:p>
        </p:txBody>
      </p:sp>
    </p:spTree>
  </p:cSld>
</p:notes>
</file>

<file path=ppt/notesSlides/notesSlide6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PlaceHolder 1"/>
          <p:cNvSpPr>
            <a:spLocks noGrp="1"/>
          </p:cNvSpPr>
          <p:nvPr>
            <p:ph type="sldImg"/>
          </p:nvPr>
        </p:nvSpPr>
        <p:spPr>
          <a:xfrm>
            <a:off x="919080" y="746280"/>
            <a:ext cx="4965480" cy="3725640"/>
          </a:xfrm>
          <a:prstGeom prst="rect">
            <a:avLst/>
          </a:prstGeom>
        </p:spPr>
      </p:sp>
      <p:sp>
        <p:nvSpPr>
          <p:cNvPr id="587" name="PlaceHolder 2"/>
          <p:cNvSpPr>
            <a:spLocks noGrp="1"/>
          </p:cNvSpPr>
          <p:nvPr>
            <p:ph type="body"/>
          </p:nvPr>
        </p:nvSpPr>
        <p:spPr>
          <a:xfrm>
            <a:off x="680400" y="4721040"/>
            <a:ext cx="5442480" cy="447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latin typeface="Noto Sans CJK KR"/>
            </a:endParaRPr>
          </a:p>
        </p:txBody>
      </p:sp>
      <p:sp>
        <p:nvSpPr>
          <p:cNvPr id="588" name="TextShape 3_5"/>
          <p:cNvSpPr/>
          <p:nvPr/>
        </p:nvSpPr>
        <p:spPr>
          <a:xfrm>
            <a:off x="3854880" y="9440640"/>
            <a:ext cx="2946960" cy="49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B0C735B-2B39-43FC-A3D5-272F0C463C1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63</a:t>
            </a:fld>
            <a:endParaRPr b="0" lang="en-US" sz="1200" spc="-1" strike="noStrike">
              <a:latin typeface="Noto Sans CJK KR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70000"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oto Sans CJK KR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oto Sans CJK KR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ko-KR" sz="4400" spc="-1" strike="noStrike">
                <a:latin typeface="Noto Sans CJK KR"/>
              </a:rPr>
              <a:t>제목 텍스트의 서식을 편집하려면 </a:t>
            </a:r>
            <a:r>
              <a:rPr b="0" lang="ko-KR" sz="4400" spc="-1" strike="noStrike">
                <a:latin typeface="Noto Sans CJK KR"/>
              </a:rPr>
              <a:t>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3200" spc="-1" strike="noStrike">
                <a:latin typeface="Noto Sans CJK KR"/>
              </a:rPr>
              <a:t>개요 텍스트의 서식을 편집하려면 클릭하십시오</a:t>
            </a:r>
            <a:endParaRPr b="0" lang="en-US" sz="3200" spc="-1" strike="noStrike">
              <a:latin typeface="Noto Sans CJK KR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Noto Sans CJK KR"/>
              </a:rPr>
              <a:t>2</a:t>
            </a:r>
            <a:r>
              <a:rPr b="0" lang="ko-KR" sz="2800" spc="-1" strike="noStrike">
                <a:latin typeface="Noto Sans CJK KR"/>
              </a:rPr>
              <a:t>번째 개요 수준</a:t>
            </a:r>
            <a:endParaRPr b="0" lang="en-US" sz="2800" spc="-1" strike="noStrike">
              <a:latin typeface="Noto Sans CJK KR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Noto Sans CJK KR"/>
              </a:rPr>
              <a:t>3</a:t>
            </a:r>
            <a:r>
              <a:rPr b="0" lang="ko-KR" sz="2400" spc="-1" strike="noStrike">
                <a:latin typeface="Noto Sans CJK KR"/>
              </a:rPr>
              <a:t>번째 개요 수준</a:t>
            </a:r>
            <a:endParaRPr b="0" lang="en-US" sz="2400" spc="-1" strike="noStrike">
              <a:latin typeface="Noto Sans CJK KR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Noto Sans CJK KR"/>
              </a:rPr>
              <a:t>4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5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6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7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ko-KR" sz="4400" spc="-1" strike="noStrike">
                <a:latin typeface="Noto Sans CJK KR"/>
              </a:rPr>
              <a:t>제목 텍스트의 서식을 편집하려면 </a:t>
            </a:r>
            <a:r>
              <a:rPr b="0" lang="ko-KR" sz="4400" spc="-1" strike="noStrike">
                <a:latin typeface="Noto Sans CJK KR"/>
              </a:rPr>
              <a:t>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3200" spc="-1" strike="noStrike">
                <a:latin typeface="Noto Sans CJK KR"/>
              </a:rPr>
              <a:t>개요 텍스트의 서식을 편집하려면 클릭하십시오</a:t>
            </a:r>
            <a:endParaRPr b="0" lang="en-US" sz="3200" spc="-1" strike="noStrike">
              <a:latin typeface="Noto Sans CJK KR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Noto Sans CJK KR"/>
              </a:rPr>
              <a:t>2</a:t>
            </a:r>
            <a:r>
              <a:rPr b="0" lang="ko-KR" sz="2800" spc="-1" strike="noStrike">
                <a:latin typeface="Noto Sans CJK KR"/>
              </a:rPr>
              <a:t>번째 개요 수준</a:t>
            </a:r>
            <a:endParaRPr b="0" lang="en-US" sz="2800" spc="-1" strike="noStrike">
              <a:latin typeface="Noto Sans CJK KR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Noto Sans CJK KR"/>
              </a:rPr>
              <a:t>3</a:t>
            </a:r>
            <a:r>
              <a:rPr b="0" lang="ko-KR" sz="2400" spc="-1" strike="noStrike">
                <a:latin typeface="Noto Sans CJK KR"/>
              </a:rPr>
              <a:t>번째 개요 수준</a:t>
            </a:r>
            <a:endParaRPr b="0" lang="en-US" sz="2400" spc="-1" strike="noStrike">
              <a:latin typeface="Noto Sans CJK KR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Noto Sans CJK KR"/>
              </a:rPr>
              <a:t>4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5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6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7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ko-KR" sz="4400" spc="-1" strike="noStrike">
                <a:latin typeface="Noto Sans CJK KR"/>
              </a:rPr>
              <a:t>제목 텍스트의 서식을 </a:t>
            </a:r>
            <a:r>
              <a:rPr b="0" lang="ko-KR" sz="4400" spc="-1" strike="noStrike">
                <a:latin typeface="Noto Sans CJK KR"/>
              </a:rPr>
              <a:t>편집하려면 클릭하십시오</a:t>
            </a:r>
            <a:r>
              <a:rPr b="0" lang="en-US" sz="4400" spc="-1" strike="noStrike">
                <a:latin typeface="Noto Sans CJK KR"/>
              </a:rPr>
              <a:t>.</a:t>
            </a:r>
            <a:endParaRPr b="0" lang="en-US" sz="4400" spc="-1" strike="noStrike">
              <a:latin typeface="Noto Sans CJK KR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3200" spc="-1" strike="noStrike">
                <a:latin typeface="Noto Sans CJK KR"/>
              </a:rPr>
              <a:t>개요 텍스트의 서식을 편집하려면 클릭하십시오</a:t>
            </a:r>
            <a:endParaRPr b="0" lang="en-US" sz="3200" spc="-1" strike="noStrike">
              <a:latin typeface="Noto Sans CJK KR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Noto Sans CJK KR"/>
              </a:rPr>
              <a:t>2</a:t>
            </a:r>
            <a:r>
              <a:rPr b="0" lang="ko-KR" sz="2800" spc="-1" strike="noStrike">
                <a:latin typeface="Noto Sans CJK KR"/>
              </a:rPr>
              <a:t>번째 개요 수준</a:t>
            </a:r>
            <a:endParaRPr b="0" lang="en-US" sz="2800" spc="-1" strike="noStrike">
              <a:latin typeface="Noto Sans CJK KR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Noto Sans CJK KR"/>
              </a:rPr>
              <a:t>3</a:t>
            </a:r>
            <a:r>
              <a:rPr b="0" lang="ko-KR" sz="2400" spc="-1" strike="noStrike">
                <a:latin typeface="Noto Sans CJK KR"/>
              </a:rPr>
              <a:t>번째 개요 수준</a:t>
            </a:r>
            <a:endParaRPr b="0" lang="en-US" sz="2400" spc="-1" strike="noStrike">
              <a:latin typeface="Noto Sans CJK KR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Noto Sans CJK KR"/>
              </a:rPr>
              <a:t>4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5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6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Noto Sans CJK KR"/>
              </a:rPr>
              <a:t>7</a:t>
            </a:r>
            <a:r>
              <a:rPr b="0" lang="ko-KR" sz="2000" spc="-1" strike="noStrike">
                <a:latin typeface="Noto Sans CJK KR"/>
              </a:rPr>
              <a:t>번째 개요 수준</a:t>
            </a:r>
            <a:endParaRPr b="0" lang="en-US" sz="2000" spc="-1" strike="noStrike">
              <a:latin typeface="Noto Sans CJK KR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://hangeul.naver.com/font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hyperlink" Target="http://hangeul.naver.com/font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/>
          <p:nvPr/>
        </p:nvSpPr>
        <p:spPr>
          <a:xfrm>
            <a:off x="231120" y="253800"/>
            <a:ext cx="7770240" cy="196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리눅스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(Linux) - </a:t>
            </a: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우분투 데스크톱 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20.04,</a:t>
            </a: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센토스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(CentOS)</a:t>
            </a: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-&gt; ImageMagicK </a:t>
            </a: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기반의 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g++ </a:t>
            </a: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프로그램 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(</a:t>
            </a:r>
            <a:r>
              <a:rPr b="1" lang="ko-KR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사진압축 도구</a:t>
            </a:r>
            <a:r>
              <a:rPr b="1" lang="en-US" sz="2400" spc="-100" strike="noStrike">
                <a:solidFill>
                  <a:srgbClr val="000000"/>
                </a:solidFill>
                <a:latin typeface="나눔고딕"/>
                <a:ea typeface="나눔고딕"/>
              </a:rPr>
              <a:t>)</a:t>
            </a:r>
            <a:endParaRPr b="0" lang="en-US" sz="24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Noto Sans CJK KR"/>
            </a:endParaRPr>
          </a:p>
        </p:txBody>
      </p:sp>
      <p:sp>
        <p:nvSpPr>
          <p:cNvPr id="121" name="Line 2_0"/>
          <p:cNvSpPr/>
          <p:nvPr/>
        </p:nvSpPr>
        <p:spPr>
          <a:xfrm>
            <a:off x="368640" y="1932840"/>
            <a:ext cx="8406000" cy="0"/>
          </a:xfrm>
          <a:prstGeom prst="line">
            <a:avLst/>
          </a:prstGeom>
          <a:ln w="12700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3_0"/>
          <p:cNvSpPr/>
          <p:nvPr/>
        </p:nvSpPr>
        <p:spPr>
          <a:xfrm>
            <a:off x="264600" y="6387120"/>
            <a:ext cx="3202560" cy="45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spcBef>
                <a:spcPts val="159"/>
              </a:spcBef>
              <a:tabLst>
                <a:tab algn="l" pos="0"/>
              </a:tabLst>
            </a:pPr>
            <a:r>
              <a:rPr b="0" lang="ko-KR" sz="800" spc="-21" strike="noStrike">
                <a:solidFill>
                  <a:srgbClr val="808080"/>
                </a:solidFill>
                <a:latin typeface="나눔고딕"/>
                <a:ea typeface="나눔고딕"/>
              </a:rPr>
              <a:t>이 문서는 나눔글꼴로 작성되었습니다</a:t>
            </a:r>
            <a:r>
              <a:rPr b="0" lang="en-US" sz="800" spc="-21" strike="noStrike">
                <a:solidFill>
                  <a:srgbClr val="808080"/>
                </a:solidFill>
                <a:latin typeface="나눔고딕"/>
                <a:ea typeface="나눔고딕"/>
              </a:rPr>
              <a:t>. </a:t>
            </a:r>
            <a:r>
              <a:rPr b="0" lang="ko-KR" sz="800" spc="-21" strike="noStrike" u="sng">
                <a:solidFill>
                  <a:srgbClr val="39639d"/>
                </a:solidFill>
                <a:uFillTx/>
                <a:latin typeface="나눔고딕"/>
                <a:ea typeface="나눔고딕"/>
                <a:hlinkClick r:id="rId1"/>
              </a:rPr>
              <a:t>설치하기</a:t>
            </a:r>
            <a:endParaRPr b="0" lang="en-US" sz="800" spc="-1" strike="noStrike">
              <a:latin typeface="Noto Sans CJK KR"/>
            </a:endParaRPr>
          </a:p>
        </p:txBody>
      </p:sp>
      <p:sp>
        <p:nvSpPr>
          <p:cNvPr id="123" name="CustomShape 4_0"/>
          <p:cNvSpPr/>
          <p:nvPr/>
        </p:nvSpPr>
        <p:spPr>
          <a:xfrm>
            <a:off x="260640" y="3844080"/>
            <a:ext cx="8791200" cy="225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50000"/>
              </a:lnSpc>
              <a:spcBef>
                <a:spcPts val="241"/>
              </a:spcBef>
              <a:tabLst>
                <a:tab algn="l" pos="0"/>
              </a:tabLst>
            </a:pPr>
            <a:r>
              <a:rPr b="1" lang="en-US" sz="1200" spc="-52" strike="noStrike">
                <a:solidFill>
                  <a:srgbClr val="000000"/>
                </a:solidFill>
                <a:latin typeface="나눔고딕"/>
                <a:ea typeface="나눔고딕"/>
              </a:rPr>
              <a:t>2021. 04. 11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50000"/>
              </a:lnSpc>
              <a:spcBef>
                <a:spcPts val="241"/>
              </a:spcBef>
              <a:tabLst>
                <a:tab algn="l" pos="0"/>
              </a:tabLst>
            </a:pPr>
            <a:r>
              <a:rPr b="1" lang="ko-KR" sz="12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도도</a:t>
            </a:r>
            <a:r>
              <a:rPr b="1" lang="en-US" sz="12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(Dodo)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50000"/>
              </a:lnSpc>
              <a:spcBef>
                <a:spcPts val="241"/>
              </a:spcBef>
              <a:tabLst>
                <a:tab algn="l" pos="0"/>
              </a:tabLst>
            </a:pPr>
            <a:r>
              <a:rPr b="1" lang="en-US" sz="1200" spc="-52" strike="noStrike">
                <a:solidFill>
                  <a:srgbClr val="000000"/>
                </a:solidFill>
                <a:latin typeface="나눔고딕"/>
                <a:ea typeface="나눔고딕"/>
              </a:rPr>
              <a:t>GNU/GPL v3 License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5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1200" spc="-1" strike="noStrike">
              <a:latin typeface="Noto Sans CJK KR"/>
            </a:endParaRPr>
          </a:p>
        </p:txBody>
      </p:sp>
      <p:sp>
        <p:nvSpPr>
          <p:cNvPr id="124" name="Line 5_0"/>
          <p:cNvSpPr/>
          <p:nvPr/>
        </p:nvSpPr>
        <p:spPr>
          <a:xfrm>
            <a:off x="364680" y="3866040"/>
            <a:ext cx="4716000" cy="0"/>
          </a:xfrm>
          <a:prstGeom prst="line">
            <a:avLst/>
          </a:prstGeom>
          <a:ln w="10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Line 6_0"/>
          <p:cNvSpPr/>
          <p:nvPr/>
        </p:nvSpPr>
        <p:spPr>
          <a:xfrm>
            <a:off x="354960" y="4176000"/>
            <a:ext cx="4716000" cy="0"/>
          </a:xfrm>
          <a:prstGeom prst="line">
            <a:avLst/>
          </a:prstGeom>
          <a:ln w="1260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Line 7_0"/>
          <p:cNvSpPr/>
          <p:nvPr/>
        </p:nvSpPr>
        <p:spPr>
          <a:xfrm>
            <a:off x="364680" y="4471200"/>
            <a:ext cx="4716000" cy="0"/>
          </a:xfrm>
          <a:prstGeom prst="line">
            <a:avLst/>
          </a:prstGeom>
          <a:ln w="1260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Line 8_0"/>
          <p:cNvSpPr/>
          <p:nvPr/>
        </p:nvSpPr>
        <p:spPr>
          <a:xfrm>
            <a:off x="364680" y="4767840"/>
            <a:ext cx="4716000" cy="0"/>
          </a:xfrm>
          <a:prstGeom prst="line">
            <a:avLst/>
          </a:prstGeom>
          <a:ln w="1260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" descr=""/>
          <p:cNvPicPr/>
          <p:nvPr/>
        </p:nvPicPr>
        <p:blipFill>
          <a:blip r:embed="rId1"/>
          <a:stretch/>
        </p:blipFill>
        <p:spPr>
          <a:xfrm>
            <a:off x="360000" y="1800000"/>
            <a:ext cx="8422920" cy="4737240"/>
          </a:xfrm>
          <a:prstGeom prst="rect">
            <a:avLst/>
          </a:prstGeom>
          <a:ln w="0">
            <a:noFill/>
          </a:ln>
        </p:spPr>
      </p:pic>
      <p:sp>
        <p:nvSpPr>
          <p:cNvPr id="192" name="CustomShape 1_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93" name="Line 2_1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3_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95" name="CustomShape 4_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B7E35CA-D3EA-4E66-9D34-ADDF67EE2774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96" name="CustomShape 5_7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720000" y="1946520"/>
            <a:ext cx="7739640" cy="4353120"/>
          </a:xfrm>
          <a:prstGeom prst="rect">
            <a:avLst/>
          </a:prstGeom>
          <a:ln w="0">
            <a:noFill/>
          </a:ln>
        </p:spPr>
      </p:pic>
      <p:sp>
        <p:nvSpPr>
          <p:cNvPr id="198" name="CustomShape 1_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99" name="Line 2_1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3_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01" name="CustomShape 4_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266E2DC-EAD4-4800-BD3A-06D10F9AE21C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02" name="CustomShape 5_8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>
            <a:off x="540000" y="1620000"/>
            <a:ext cx="8242920" cy="4636080"/>
          </a:xfrm>
          <a:prstGeom prst="rect">
            <a:avLst/>
          </a:prstGeom>
          <a:ln w="0">
            <a:noFill/>
          </a:ln>
        </p:spPr>
      </p:pic>
      <p:sp>
        <p:nvSpPr>
          <p:cNvPr id="204" name="CustomShape 1_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05" name="Line 2_1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3_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07" name="CustomShape 4_1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0B873C6-9DC9-4745-825B-138A8CEBE74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08" name="CustomShape 5_9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" descr=""/>
          <p:cNvPicPr/>
          <p:nvPr/>
        </p:nvPicPr>
        <p:blipFill>
          <a:blip r:embed="rId1"/>
          <a:stretch/>
        </p:blipFill>
        <p:spPr>
          <a:xfrm>
            <a:off x="360000" y="2003040"/>
            <a:ext cx="8279640" cy="4656600"/>
          </a:xfrm>
          <a:prstGeom prst="rect">
            <a:avLst/>
          </a:prstGeom>
          <a:ln w="0">
            <a:noFill/>
          </a:ln>
        </p:spPr>
      </p:pic>
      <p:sp>
        <p:nvSpPr>
          <p:cNvPr id="210" name="CustomShape 1_1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11" name="Line 2_1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3_10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13" name="CustomShape 4_1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1856D440-1899-433B-9B12-CC36E93A047A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14" name="CustomShape 5_10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" descr=""/>
          <p:cNvPicPr/>
          <p:nvPr/>
        </p:nvPicPr>
        <p:blipFill>
          <a:blip r:embed="rId1"/>
          <a:stretch/>
        </p:blipFill>
        <p:spPr>
          <a:xfrm>
            <a:off x="720720" y="2160000"/>
            <a:ext cx="7558920" cy="4251240"/>
          </a:xfrm>
          <a:prstGeom prst="rect">
            <a:avLst/>
          </a:prstGeom>
          <a:ln w="0">
            <a:noFill/>
          </a:ln>
        </p:spPr>
      </p:pic>
      <p:sp>
        <p:nvSpPr>
          <p:cNvPr id="216" name="CustomShape 1_1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17" name="Line 2_1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3_1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19" name="CustomShape 4_1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AF437F3-5DE5-41B0-B9BE-D018E4856A80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20" name="CustomShape 5_11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" descr=""/>
          <p:cNvPicPr/>
          <p:nvPr/>
        </p:nvPicPr>
        <p:blipFill>
          <a:blip r:embed="rId1"/>
          <a:stretch/>
        </p:blipFill>
        <p:spPr>
          <a:xfrm>
            <a:off x="540000" y="2025360"/>
            <a:ext cx="7919640" cy="4454280"/>
          </a:xfrm>
          <a:prstGeom prst="rect">
            <a:avLst/>
          </a:prstGeom>
          <a:ln w="0">
            <a:noFill/>
          </a:ln>
        </p:spPr>
      </p:pic>
      <p:sp>
        <p:nvSpPr>
          <p:cNvPr id="222" name="CustomShape 1_1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23" name="Line 2_15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3_1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25" name="CustomShape 4_1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8EE12EE-FE2E-4CF7-8C39-99744599FAAE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26" name="CustomShape 5_12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" descr=""/>
          <p:cNvPicPr/>
          <p:nvPr/>
        </p:nvPicPr>
        <p:blipFill>
          <a:blip r:embed="rId1"/>
          <a:stretch/>
        </p:blipFill>
        <p:spPr>
          <a:xfrm>
            <a:off x="720720" y="1980000"/>
            <a:ext cx="7738920" cy="4352400"/>
          </a:xfrm>
          <a:prstGeom prst="rect">
            <a:avLst/>
          </a:prstGeom>
          <a:ln w="0">
            <a:noFill/>
          </a:ln>
        </p:spPr>
      </p:pic>
      <p:sp>
        <p:nvSpPr>
          <p:cNvPr id="228" name="CustomShape 1_1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29" name="Line 2_1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CustomShape 3_1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31" name="CustomShape 4_1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B3A9ECB2-87B2-4925-AB3A-07C05AE23F04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32" name="CustomShape 5_13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" descr=""/>
          <p:cNvPicPr/>
          <p:nvPr/>
        </p:nvPicPr>
        <p:blipFill>
          <a:blip r:embed="rId1"/>
          <a:stretch/>
        </p:blipFill>
        <p:spPr>
          <a:xfrm>
            <a:off x="936720" y="1800000"/>
            <a:ext cx="7522920" cy="4231080"/>
          </a:xfrm>
          <a:prstGeom prst="rect">
            <a:avLst/>
          </a:prstGeom>
          <a:ln w="0">
            <a:noFill/>
          </a:ln>
        </p:spPr>
      </p:pic>
      <p:sp>
        <p:nvSpPr>
          <p:cNvPr id="234" name="CustomShape 1_1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35" name="Line 2_1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3_1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37" name="CustomShape 4_1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003F665F-E17E-4650-9AF5-4B7A7275C5AA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38" name="CustomShape 5_14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" descr=""/>
          <p:cNvPicPr/>
          <p:nvPr/>
        </p:nvPicPr>
        <p:blipFill>
          <a:blip r:embed="rId1"/>
          <a:stretch/>
        </p:blipFill>
        <p:spPr>
          <a:xfrm>
            <a:off x="720000" y="1766520"/>
            <a:ext cx="7739640" cy="4353120"/>
          </a:xfrm>
          <a:prstGeom prst="rect">
            <a:avLst/>
          </a:prstGeom>
          <a:ln w="0">
            <a:noFill/>
          </a:ln>
        </p:spPr>
      </p:pic>
      <p:sp>
        <p:nvSpPr>
          <p:cNvPr id="240" name="CustomShape 1_1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41" name="Line 2_1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CustomShape 3_1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43" name="CustomShape 4_1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406D926-FE1D-444C-8439-3FF3266BBDB9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44" name="CustomShape 5_15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720000" y="1868040"/>
            <a:ext cx="7559640" cy="4251600"/>
          </a:xfrm>
          <a:prstGeom prst="rect">
            <a:avLst/>
          </a:prstGeom>
          <a:ln w="0">
            <a:noFill/>
          </a:ln>
        </p:spPr>
      </p:pic>
      <p:sp>
        <p:nvSpPr>
          <p:cNvPr id="246" name="CustomShape 1_1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47" name="Line 2_1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3_1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49" name="CustomShape 4_1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B13E70F-D950-4A69-AD0F-28E4B24DAE8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50" name="CustomShape 5_16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255960" y="763920"/>
            <a:ext cx="8416080" cy="590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문서 이력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라이선스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안내 사항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지구가 많이 아파요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작업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소개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프로그램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실제 구현 모습 – 시연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프로그램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g++ (lpthread)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컴파일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프로그램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20.04, g++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설치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작업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소개 – 번역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오픈소스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참여 활동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패더노트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(2021-04-11) 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작업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번역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오픈소스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참여 활동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패더노트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리눅스 배포판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프로그램 소개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/ [(lxqt) FeatherNote 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패더노트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] 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부록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1]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리눅스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개발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소스코드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쉘 프로그래밍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) (2021-04-11)</a:t>
            </a:r>
            <a:endParaRPr b="0" lang="en-US" sz="1100" spc="-1" strike="noStrike">
              <a:latin typeface="Noto Sans CJK KR"/>
            </a:endParaRPr>
          </a:p>
          <a:p>
            <a:pPr marL="333360" indent="-331200">
              <a:lnSpc>
                <a:spcPct val="175000"/>
              </a:lnSpc>
              <a:buClr>
                <a:srgbClr val="404040"/>
              </a:buClr>
              <a:buFont typeface="맑은 고딕"/>
              <a:buAutoNum type="arabicPeriod"/>
            </a:pP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[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부록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2]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리눅스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1" lang="ko-KR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100" spc="-52" strike="noStrike">
                <a:solidFill>
                  <a:srgbClr val="000000"/>
                </a:solidFill>
                <a:latin typeface="나눔고딕"/>
                <a:ea typeface="나눔고딕"/>
              </a:rPr>
              <a:t>(std g++) (2021-04-11)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29" name="Line 2_2"/>
          <p:cNvSpPr/>
          <p:nvPr/>
        </p:nvSpPr>
        <p:spPr>
          <a:xfrm>
            <a:off x="366480" y="11466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Line 3_1"/>
          <p:cNvSpPr/>
          <p:nvPr/>
        </p:nvSpPr>
        <p:spPr>
          <a:xfrm>
            <a:off x="364320" y="143496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Line 4_1"/>
          <p:cNvSpPr/>
          <p:nvPr/>
        </p:nvSpPr>
        <p:spPr>
          <a:xfrm>
            <a:off x="366480" y="8712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TextShape 5_1"/>
          <p:cNvSpPr/>
          <p:nvPr/>
        </p:nvSpPr>
        <p:spPr>
          <a:xfrm>
            <a:off x="243720" y="152280"/>
            <a:ext cx="852984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7000"/>
          </a:bodyPr>
          <a:p>
            <a:pPr>
              <a:lnSpc>
                <a:spcPct val="100000"/>
              </a:lnSpc>
            </a:pPr>
            <a:r>
              <a:rPr b="1" lang="ko-KR" sz="2800" spc="-1" strike="noStrike">
                <a:solidFill>
                  <a:srgbClr val="1d314e"/>
                </a:solidFill>
                <a:latin typeface="나눔고딕"/>
                <a:ea typeface="나눔고딕"/>
              </a:rPr>
              <a:t>목차</a:t>
            </a:r>
            <a:endParaRPr b="0" lang="en-US" sz="2800" spc="-1" strike="noStrike">
              <a:latin typeface="Noto Sans CJK KR"/>
            </a:endParaRPr>
          </a:p>
        </p:txBody>
      </p:sp>
      <p:sp>
        <p:nvSpPr>
          <p:cNvPr id="133" name="Line 6_8"/>
          <p:cNvSpPr/>
          <p:nvPr/>
        </p:nvSpPr>
        <p:spPr>
          <a:xfrm>
            <a:off x="364320" y="171756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Line 6_9"/>
          <p:cNvSpPr/>
          <p:nvPr/>
        </p:nvSpPr>
        <p:spPr>
          <a:xfrm>
            <a:off x="364320" y="202428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Line 6_10"/>
          <p:cNvSpPr/>
          <p:nvPr/>
        </p:nvSpPr>
        <p:spPr>
          <a:xfrm>
            <a:off x="364320" y="231228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6_11"/>
          <p:cNvSpPr/>
          <p:nvPr/>
        </p:nvSpPr>
        <p:spPr>
          <a:xfrm>
            <a:off x="364320" y="261936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6_12"/>
          <p:cNvSpPr/>
          <p:nvPr/>
        </p:nvSpPr>
        <p:spPr>
          <a:xfrm>
            <a:off x="364320" y="294084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6_13"/>
          <p:cNvSpPr/>
          <p:nvPr/>
        </p:nvSpPr>
        <p:spPr>
          <a:xfrm>
            <a:off x="364320" y="324792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Line 6_14"/>
          <p:cNvSpPr/>
          <p:nvPr/>
        </p:nvSpPr>
        <p:spPr>
          <a:xfrm>
            <a:off x="364320" y="35442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Line 6_1"/>
          <p:cNvSpPr/>
          <p:nvPr/>
        </p:nvSpPr>
        <p:spPr>
          <a:xfrm>
            <a:off x="360000" y="38160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Line 6_2"/>
          <p:cNvSpPr/>
          <p:nvPr/>
        </p:nvSpPr>
        <p:spPr>
          <a:xfrm>
            <a:off x="360000" y="41040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Line 6_3"/>
          <p:cNvSpPr/>
          <p:nvPr/>
        </p:nvSpPr>
        <p:spPr>
          <a:xfrm>
            <a:off x="360000" y="4392000"/>
            <a:ext cx="7704000" cy="0"/>
          </a:xfrm>
          <a:prstGeom prst="line">
            <a:avLst/>
          </a:prstGeom>
          <a:ln w="19080">
            <a:solidFill>
              <a:srgbClr val="4040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" descr=""/>
          <p:cNvPicPr/>
          <p:nvPr/>
        </p:nvPicPr>
        <p:blipFill>
          <a:blip r:embed="rId1"/>
          <a:stretch/>
        </p:blipFill>
        <p:spPr>
          <a:xfrm>
            <a:off x="720000" y="1800000"/>
            <a:ext cx="7786800" cy="4379400"/>
          </a:xfrm>
          <a:prstGeom prst="rect">
            <a:avLst/>
          </a:prstGeom>
          <a:ln w="0">
            <a:noFill/>
          </a:ln>
        </p:spPr>
      </p:pic>
      <p:sp>
        <p:nvSpPr>
          <p:cNvPr id="252" name="CustomShape 1_1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53" name="Line 2_2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3_1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55" name="CustomShape 4_1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5DFC77DB-7454-4B98-88E5-C6B553AB88F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56" name="CustomShape 5_17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" descr=""/>
          <p:cNvPicPr/>
          <p:nvPr/>
        </p:nvPicPr>
        <p:blipFill>
          <a:blip r:embed="rId1"/>
          <a:stretch/>
        </p:blipFill>
        <p:spPr>
          <a:xfrm>
            <a:off x="532800" y="1740240"/>
            <a:ext cx="8106840" cy="4559400"/>
          </a:xfrm>
          <a:prstGeom prst="rect">
            <a:avLst/>
          </a:prstGeom>
          <a:ln w="0">
            <a:noFill/>
          </a:ln>
        </p:spPr>
      </p:pic>
      <p:sp>
        <p:nvSpPr>
          <p:cNvPr id="258" name="CustomShape 1_1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59" name="Line 2_2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3_1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61" name="CustomShape 4_1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B5A40C4E-8264-4F3E-B60B-8FD5E366435E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62" name="CustomShape 5_18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" descr=""/>
          <p:cNvPicPr/>
          <p:nvPr/>
        </p:nvPicPr>
        <p:blipFill>
          <a:blip r:embed="rId1"/>
          <a:stretch/>
        </p:blipFill>
        <p:spPr>
          <a:xfrm>
            <a:off x="540000" y="1620000"/>
            <a:ext cx="7739640" cy="4379400"/>
          </a:xfrm>
          <a:prstGeom prst="rect">
            <a:avLst/>
          </a:prstGeom>
          <a:ln w="0">
            <a:noFill/>
          </a:ln>
        </p:spPr>
      </p:pic>
      <p:sp>
        <p:nvSpPr>
          <p:cNvPr id="264" name="CustomShape 1_1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65" name="Line 2_2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CustomShape 3_1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6.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g++ (lpthread)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컴파일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67" name="CustomShape 4_2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F495F0EC-D911-49EC-A5C9-3F1B3AEB1280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68" name="CustomShape 5_19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" descr=""/>
          <p:cNvPicPr/>
          <p:nvPr/>
        </p:nvPicPr>
        <p:blipFill>
          <a:blip r:embed="rId1"/>
          <a:stretch/>
        </p:blipFill>
        <p:spPr>
          <a:xfrm>
            <a:off x="540000" y="1545120"/>
            <a:ext cx="7919640" cy="4454280"/>
          </a:xfrm>
          <a:prstGeom prst="rect">
            <a:avLst/>
          </a:prstGeom>
          <a:ln w="0">
            <a:noFill/>
          </a:ln>
        </p:spPr>
      </p:pic>
      <p:sp>
        <p:nvSpPr>
          <p:cNvPr id="270" name="CustomShape 1_2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71" name="Line 2_2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CustomShape 3_20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7.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우분투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20.04, g++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설치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273" name="CustomShape 4_2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9129F5B-1CCE-429A-BFA9-8AB46DEC33D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74" name="CustomShape 5_20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_2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76" name="Line 2_2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3_2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8.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소개 – 번역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오픈소스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참여 활동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278" name="CustomShape 4_2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0F3EA5A-5B0C-47D0-847E-62F40614D17C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79" name="CustomShape 5_21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오픈소스 번역 활동을 참여하였다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280" name=""/>
          <p:cNvSpPr/>
          <p:nvPr/>
        </p:nvSpPr>
        <p:spPr>
          <a:xfrm>
            <a:off x="396000" y="1656000"/>
            <a:ext cx="8279640" cy="503640"/>
          </a:xfrm>
          <a:prstGeom prst="rect">
            <a:avLst/>
          </a:prstGeom>
          <a:solidFill>
            <a:srgbClr val="ffffff"/>
          </a:solidFill>
          <a:ln w="1008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5040" rIns="95040" tIns="50040" bIns="50040" anchor="ctr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1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시작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07:40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1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종료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08:40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281" name=""/>
          <p:cNvSpPr/>
          <p:nvPr/>
        </p:nvSpPr>
        <p:spPr>
          <a:xfrm>
            <a:off x="396000" y="2556000"/>
            <a:ext cx="8279640" cy="323640"/>
          </a:xfrm>
          <a:prstGeom prst="rect">
            <a:avLst/>
          </a:prstGeom>
          <a:solidFill>
            <a:srgbClr val="ffffff"/>
          </a:solidFill>
          <a:ln w="1008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5040" rIns="95040" tIns="50040" bIns="50040" anchor="ctr">
            <a:noAutofit/>
          </a:bodyPr>
          <a:p>
            <a:pPr>
              <a:lnSpc>
                <a:spcPct val="100000"/>
              </a:lnSpc>
            </a:pP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현재 배포판은 번역이 되어있지 않으니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참고하면 될 것 같다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3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_2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83" name="Line 2_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3_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8.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소개 – 번역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오픈소스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참여 활동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285" name="CustomShape 4_2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7A585696-1E27-49C8-A650-7BD442033377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86" name="CustomShape 5_22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관심이 있으면 참여해도 무방하다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아침에 잠깐 시간을 짬 내서 참여를 하였다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pic>
        <p:nvPicPr>
          <p:cNvPr id="287" name="" descr=""/>
          <p:cNvPicPr/>
          <p:nvPr/>
        </p:nvPicPr>
        <p:blipFill>
          <a:blip r:embed="rId1"/>
          <a:stretch/>
        </p:blipFill>
        <p:spPr>
          <a:xfrm>
            <a:off x="364680" y="1620000"/>
            <a:ext cx="8243280" cy="3182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" descr=""/>
          <p:cNvPicPr/>
          <p:nvPr/>
        </p:nvPicPr>
        <p:blipFill>
          <a:blip r:embed="rId1"/>
          <a:stretch/>
        </p:blipFill>
        <p:spPr>
          <a:xfrm>
            <a:off x="720000" y="1732320"/>
            <a:ext cx="7739640" cy="4207320"/>
          </a:xfrm>
          <a:prstGeom prst="rect">
            <a:avLst/>
          </a:prstGeom>
          <a:ln w="0">
            <a:noFill/>
          </a:ln>
        </p:spPr>
      </p:pic>
      <p:sp>
        <p:nvSpPr>
          <p:cNvPr id="289" name="CustomShape 1_2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90" name="Line 2_2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3_2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9.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번역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오픈소스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참여 활동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292" name="CustomShape 4_2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BD3ACB55-E0C0-47EA-A535-CF4A096FEDD5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93" name="CustomShape 5_23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한국어 번역이 안 되어 있어서 입력하였다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 (343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건 입력함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) 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참고사항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“&lt;html&gt;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태그”를 번역해버리면 안 됨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_2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95" name="Line 2_2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3_2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9.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번역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오픈소스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참여 활동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297" name="CustomShape 4_2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40DA6BE-CFFB-4367-8B27-07267400C639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298" name="CustomShape 5_24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시스템에서는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feathernotes_ko.ts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파일이 “자동생성” 되었을 것으로 보인다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조만간 기다려봐야 할 것으로 보인다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pic>
        <p:nvPicPr>
          <p:cNvPr id="299" name="" descr=""/>
          <p:cNvPicPr/>
          <p:nvPr/>
        </p:nvPicPr>
        <p:blipFill>
          <a:blip r:embed="rId1"/>
          <a:stretch/>
        </p:blipFill>
        <p:spPr>
          <a:xfrm>
            <a:off x="540000" y="1800000"/>
            <a:ext cx="7739640" cy="4353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" descr=""/>
          <p:cNvPicPr/>
          <p:nvPr/>
        </p:nvPicPr>
        <p:blipFill>
          <a:blip r:embed="rId1"/>
          <a:stretch/>
        </p:blipFill>
        <p:spPr>
          <a:xfrm>
            <a:off x="252000" y="1800000"/>
            <a:ext cx="8643600" cy="4859640"/>
          </a:xfrm>
          <a:prstGeom prst="rect">
            <a:avLst/>
          </a:prstGeom>
          <a:ln w="0">
            <a:noFill/>
          </a:ln>
        </p:spPr>
      </p:pic>
      <p:sp>
        <p:nvSpPr>
          <p:cNvPr id="301" name="CustomShape 1_2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02" name="Line 2_2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3_2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9.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번역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오픈소스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참여 활동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[(lxqt)Tsujan/FeatherNote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04" name="CustomShape 4_2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0B7E6A4F-468F-4AB8-AF0D-10FCD7BB93E9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05" name="CustomShape 5_25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조만간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 한글 버전으로 하나 반영되어서 나올 것으로 보인다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_2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07" name="Line 2_2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3_2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10.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배포판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 소개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[(lxqt) FeatherNote 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패더노트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(2021-04-11) 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09" name="CustomShape 4_2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C7549C43-1198-49C1-9692-F69AAF63A7EF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10" name="CustomShape 5_26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실제 프로그램이다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pic>
        <p:nvPicPr>
          <p:cNvPr id="311" name="" descr=""/>
          <p:cNvPicPr/>
          <p:nvPr/>
        </p:nvPicPr>
        <p:blipFill>
          <a:blip r:embed="rId1"/>
          <a:stretch/>
        </p:blipFill>
        <p:spPr>
          <a:xfrm>
            <a:off x="360000" y="1681560"/>
            <a:ext cx="5577840" cy="41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_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44" name="Line 2_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TextShape 3_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20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1. </a:t>
            </a:r>
            <a:r>
              <a:rPr b="1" lang="ko-KR" sz="20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문서 이력</a:t>
            </a:r>
            <a:endParaRPr b="0" lang="en-US" sz="2000" spc="-1" strike="noStrike">
              <a:latin typeface="Noto Sans CJK KR"/>
            </a:endParaRPr>
          </a:p>
        </p:txBody>
      </p:sp>
      <p:sp>
        <p:nvSpPr>
          <p:cNvPr id="146" name="CustomShape 4_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1E25086-6B3C-4D0C-B575-E24D86C4A975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47" name="CustomShape 5_1"/>
          <p:cNvSpPr/>
          <p:nvPr/>
        </p:nvSpPr>
        <p:spPr>
          <a:xfrm>
            <a:off x="256680" y="1433160"/>
            <a:ext cx="8468280" cy="52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2021-04-11 19:50 </a:t>
            </a:r>
            <a:r>
              <a:rPr b="0" lang="ko-KR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문서 최초 작성</a:t>
            </a: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, </a:t>
            </a:r>
            <a:r>
              <a:rPr b="0" lang="ko-KR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도도</a:t>
            </a: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(Dodo)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2021-04-11 20:30 </a:t>
            </a:r>
            <a:r>
              <a:rPr b="0" lang="ko-KR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문서 작성 완료</a:t>
            </a: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, </a:t>
            </a:r>
            <a:r>
              <a:rPr b="0" lang="ko-KR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도도</a:t>
            </a:r>
            <a:r>
              <a:rPr b="0" lang="en-US" sz="1200" spc="-1" strike="noStrike">
                <a:solidFill>
                  <a:srgbClr val="3d3c3e"/>
                </a:solidFill>
                <a:latin typeface="나눔고딕"/>
                <a:ea typeface="나눔고딕"/>
              </a:rPr>
              <a:t>(Dodo)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_2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13" name="Line 2_3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3_2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11.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쉘 프로그래밍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15" name="CustomShape 4_2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1B9086A-807F-41E5-B2FE-EEAF59057E05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29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16" name="CustomShape 5_27"/>
          <p:cNvSpPr/>
          <p:nvPr/>
        </p:nvSpPr>
        <p:spPr>
          <a:xfrm>
            <a:off x="364680" y="1152000"/>
            <a:ext cx="846828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17" name=""/>
          <p:cNvSpPr/>
          <p:nvPr/>
        </p:nvSpPr>
        <p:spPr>
          <a:xfrm>
            <a:off x="360000" y="180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쉘 프로그래밍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소스코드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18" name=""/>
          <p:cNvSpPr/>
          <p:nvPr/>
        </p:nvSpPr>
        <p:spPr>
          <a:xfrm>
            <a:off x="360000" y="2160000"/>
            <a:ext cx="8279640" cy="395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#!/bin/bash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 Catch user input for file type.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#echo "Enter the file extension for your image files:"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echo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그림 파일과 확장자명을 입력해주세요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전체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: *"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 Store user input in $files.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read files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 Resize images.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for img in *.$files; do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#convert -resize 20% "$img" "resize-$img"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convert -resize 40% "original/$img" "convert/$img"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done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_2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20" name="Line 2_3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1" name="CustomShape 3_2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22" name="CustomShape 4_2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AAAD684-F7C9-4D58-94D0-D58C71657C3A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23" name="CustomShape 5_28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코드 양은 조금 길지만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조금 더 시스템에서는 “안전”하게 작성하였다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헤더 분리하지 않고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하나의 파일로 작성함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 (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입문자의 “보편성”을 생각함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)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24" name=""/>
          <p:cNvSpPr/>
          <p:nvPr/>
        </p:nvSpPr>
        <p:spPr>
          <a:xfrm>
            <a:off x="360000" y="1872000"/>
            <a:ext cx="8279640" cy="359640"/>
          </a:xfrm>
          <a:prstGeom prst="rect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1. Pthread(POSIX)</a:t>
            </a:r>
            <a:endParaRPr b="0" lang="en-US" sz="1200" spc="-1" strike="noStrike">
              <a:latin typeface="Noto Sans CJK KR"/>
            </a:endParaRPr>
          </a:p>
        </p:txBody>
      </p:sp>
      <p:sp>
        <p:nvSpPr>
          <p:cNvPr id="325" name="CustomShape 5_30"/>
          <p:cNvSpPr/>
          <p:nvPr/>
        </p:nvSpPr>
        <p:spPr>
          <a:xfrm>
            <a:off x="364680" y="2196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자바 프로그래밍이나 기타 프로그래밍에서 제공하는 “쓰레드”보다는 조금 난이도가 있을 수 있다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26" name=""/>
          <p:cNvSpPr/>
          <p:nvPr/>
        </p:nvSpPr>
        <p:spPr>
          <a:xfrm>
            <a:off x="360000" y="2952000"/>
            <a:ext cx="8279640" cy="359640"/>
          </a:xfrm>
          <a:prstGeom prst="rect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2. </a:t>
            </a:r>
            <a:r>
              <a:rPr b="1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메모리 소거</a:t>
            </a: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1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생성에 대해서 중점적으로 소개하였다</a:t>
            </a: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200" spc="-1" strike="noStrike">
              <a:latin typeface="Noto Sans CJK KR"/>
            </a:endParaRPr>
          </a:p>
        </p:txBody>
      </p:sp>
      <p:sp>
        <p:nvSpPr>
          <p:cNvPr id="327" name="CustomShape 5_31"/>
          <p:cNvSpPr/>
          <p:nvPr/>
        </p:nvSpPr>
        <p:spPr>
          <a:xfrm>
            <a:off x="364680" y="331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자바 프로그래밍이나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C#, python, basic, cobol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과 같은 현대적인 언어 프로그래밍에서는 다루기가 쉽지 않은 주제이다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php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는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unset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이라고 해서 객체지향에서 메모리를 소거하는 기능이 있다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28" name="CustomShape 5_32"/>
          <p:cNvSpPr/>
          <p:nvPr/>
        </p:nvSpPr>
        <p:spPr>
          <a:xfrm>
            <a:off x="364680" y="3888000"/>
            <a:ext cx="8468280" cy="323640"/>
          </a:xfrm>
          <a:prstGeom prst="rect">
            <a:avLst/>
          </a:prstGeom>
          <a:solidFill>
            <a:srgbClr val="dde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delete[], delete </a:t>
            </a:r>
            <a:r>
              <a:rPr b="1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몇 번 넣어보면</a:t>
            </a:r>
            <a:r>
              <a:rPr b="1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1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오류가 쉼 없이 “계속” 터지는 경험을 할 수 있을 것으로 보인다</a:t>
            </a:r>
            <a:r>
              <a:rPr b="1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29" name="CustomShape 5_33"/>
          <p:cNvSpPr/>
          <p:nvPr/>
        </p:nvSpPr>
        <p:spPr>
          <a:xfrm>
            <a:off x="364680" y="4248000"/>
            <a:ext cx="8468280" cy="43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저급한 레벨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(Low Level)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 가까운 프로그래밍에 대해서 조금 소개해 보고자 했다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 </a:t>
            </a:r>
            <a:br/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자바와 현대적인 프로그래밍 언어에서 제공하는 자동 가비지 컬렉션에 익숙해지기 전에 한번은 고민을 해봤으면 한다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grpSp>
        <p:nvGrpSpPr>
          <p:cNvPr id="330" name=""/>
          <p:cNvGrpSpPr/>
          <p:nvPr/>
        </p:nvGrpSpPr>
        <p:grpSpPr>
          <a:xfrm>
            <a:off x="0" y="0"/>
            <a:ext cx="0" cy="0"/>
            <a:chOff x="0" y="0"/>
            <a:chExt cx="0" cy="0"/>
          </a:xfrm>
        </p:grpSpPr>
      </p:grpSp>
      <p:grpSp>
        <p:nvGrpSpPr>
          <p:cNvPr id="331" name=""/>
          <p:cNvGrpSpPr/>
          <p:nvPr/>
        </p:nvGrpSpPr>
        <p:grpSpPr>
          <a:xfrm>
            <a:off x="1260000" y="4932000"/>
            <a:ext cx="1259640" cy="468000"/>
            <a:chOff x="1260000" y="4932000"/>
            <a:chExt cx="1259640" cy="468000"/>
          </a:xfrm>
        </p:grpSpPr>
        <p:sp>
          <p:nvSpPr>
            <p:cNvPr id="332" name=""/>
            <p:cNvSpPr/>
            <p:nvPr/>
          </p:nvSpPr>
          <p:spPr>
            <a:xfrm>
              <a:off x="1260000" y="4932000"/>
              <a:ext cx="1259640" cy="468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쓰레기</a:t>
              </a:r>
              <a:endParaRPr b="0" lang="en-US" sz="1300" spc="-1" strike="noStrike">
                <a:latin typeface="Noto Sans CJK KR"/>
              </a:endParaRPr>
            </a:p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봉투</a:t>
              </a:r>
              <a:endParaRPr b="0" lang="en-US" sz="1300" spc="-1" strike="noStrike">
                <a:latin typeface="Noto Sans CJK KR"/>
              </a:endParaRPr>
            </a:p>
          </p:txBody>
        </p:sp>
      </p:grpSp>
      <p:grpSp>
        <p:nvGrpSpPr>
          <p:cNvPr id="333" name=""/>
          <p:cNvGrpSpPr/>
          <p:nvPr/>
        </p:nvGrpSpPr>
        <p:grpSpPr>
          <a:xfrm>
            <a:off x="1978200" y="4752000"/>
            <a:ext cx="1259640" cy="468000"/>
            <a:chOff x="1978200" y="4752000"/>
            <a:chExt cx="1259640" cy="468000"/>
          </a:xfrm>
        </p:grpSpPr>
        <p:sp>
          <p:nvSpPr>
            <p:cNvPr id="334" name=""/>
            <p:cNvSpPr/>
            <p:nvPr/>
          </p:nvSpPr>
          <p:spPr>
            <a:xfrm>
              <a:off x="1978200" y="4752000"/>
              <a:ext cx="1259640" cy="468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쓰레기</a:t>
              </a:r>
              <a:endParaRPr b="0" lang="en-US" sz="1300" spc="-1" strike="noStrike">
                <a:latin typeface="Noto Sans CJK KR"/>
              </a:endParaRPr>
            </a:p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봉투</a:t>
              </a:r>
              <a:endParaRPr b="0" lang="en-US" sz="1300" spc="-1" strike="noStrike">
                <a:latin typeface="Noto Sans CJK KR"/>
              </a:endParaRPr>
            </a:p>
          </p:txBody>
        </p:sp>
      </p:grpSp>
      <p:grpSp>
        <p:nvGrpSpPr>
          <p:cNvPr id="335" name=""/>
          <p:cNvGrpSpPr/>
          <p:nvPr/>
        </p:nvGrpSpPr>
        <p:grpSpPr>
          <a:xfrm>
            <a:off x="1531800" y="5824800"/>
            <a:ext cx="1527840" cy="468000"/>
            <a:chOff x="1531800" y="5824800"/>
            <a:chExt cx="1527840" cy="468000"/>
          </a:xfrm>
        </p:grpSpPr>
        <p:sp>
          <p:nvSpPr>
            <p:cNvPr id="336" name=""/>
            <p:cNvSpPr/>
            <p:nvPr/>
          </p:nvSpPr>
          <p:spPr>
            <a:xfrm>
              <a:off x="1531800" y="5824800"/>
              <a:ext cx="1527840" cy="468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쓰레기</a:t>
              </a:r>
              <a:endParaRPr b="0" lang="en-US" sz="1300" spc="-1" strike="noStrike">
                <a:latin typeface="Noto Sans CJK KR"/>
              </a:endParaRPr>
            </a:p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봉투</a:t>
              </a:r>
              <a:endParaRPr b="0" lang="en-US" sz="1300" spc="-1" strike="noStrike">
                <a:latin typeface="Noto Sans CJK KR"/>
              </a:endParaRPr>
            </a:p>
          </p:txBody>
        </p:sp>
      </p:grpSp>
      <p:grpSp>
        <p:nvGrpSpPr>
          <p:cNvPr id="337" name=""/>
          <p:cNvGrpSpPr/>
          <p:nvPr/>
        </p:nvGrpSpPr>
        <p:grpSpPr>
          <a:xfrm>
            <a:off x="0" y="0"/>
            <a:ext cx="0" cy="0"/>
            <a:chOff x="0" y="0"/>
            <a:chExt cx="0" cy="0"/>
          </a:xfrm>
        </p:grpSpPr>
      </p:grpSp>
      <p:sp>
        <p:nvSpPr>
          <p:cNvPr id="338" name=""/>
          <p:cNvSpPr/>
          <p:nvPr/>
        </p:nvSpPr>
        <p:spPr>
          <a:xfrm>
            <a:off x="5040000" y="5220000"/>
            <a:ext cx="3599640" cy="44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ko-KR" sz="1200" spc="-1" strike="noStrike">
                <a:latin typeface="나눔고딕"/>
                <a:ea typeface="나눔고딕"/>
              </a:rPr>
              <a:t>그림 </a:t>
            </a:r>
            <a:r>
              <a:rPr b="1" lang="en-US" sz="1200" spc="-1" strike="noStrike">
                <a:latin typeface="나눔고딕"/>
                <a:ea typeface="나눔고딕"/>
              </a:rPr>
              <a:t>1) </a:t>
            </a:r>
            <a:r>
              <a:rPr b="1" lang="ko-KR" sz="1200" spc="-1" strike="noStrike">
                <a:latin typeface="나눔고딕"/>
                <a:ea typeface="나눔고딕"/>
              </a:rPr>
              <a:t>가비지컬렉션의 예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200" spc="-1" strike="noStrike">
                <a:latin typeface="나눔고딕"/>
                <a:ea typeface="나눔고딕"/>
              </a:rPr>
              <a:t>           </a:t>
            </a:r>
            <a:r>
              <a:rPr b="1" lang="en-US" sz="1200" spc="-1" strike="noStrike">
                <a:latin typeface="나눔고딕"/>
                <a:ea typeface="나눔고딕"/>
              </a:rPr>
              <a:t>(</a:t>
            </a:r>
            <a:r>
              <a:rPr b="1" lang="ko-KR" sz="1200" spc="-1" strike="noStrike">
                <a:latin typeface="나눔고딕"/>
                <a:ea typeface="나눔고딕"/>
              </a:rPr>
              <a:t>한국에서의 가비지컬렉션</a:t>
            </a:r>
            <a:r>
              <a:rPr b="1" lang="en-US" sz="1200" spc="-1" strike="noStrike">
                <a:latin typeface="나눔고딕"/>
                <a:ea typeface="나눔고딕"/>
              </a:rPr>
              <a:t>)</a:t>
            </a:r>
            <a:endParaRPr b="0" lang="en-US" sz="1200" spc="-1" strike="noStrike">
              <a:latin typeface="Noto Sans CJK KR"/>
            </a:endParaRPr>
          </a:p>
        </p:txBody>
      </p:sp>
      <p:grpSp>
        <p:nvGrpSpPr>
          <p:cNvPr id="339" name=""/>
          <p:cNvGrpSpPr/>
          <p:nvPr/>
        </p:nvGrpSpPr>
        <p:grpSpPr>
          <a:xfrm>
            <a:off x="2378520" y="5721120"/>
            <a:ext cx="1527840" cy="468000"/>
            <a:chOff x="2378520" y="5721120"/>
            <a:chExt cx="1527840" cy="468000"/>
          </a:xfrm>
        </p:grpSpPr>
        <p:sp>
          <p:nvSpPr>
            <p:cNvPr id="340" name=""/>
            <p:cNvSpPr/>
            <p:nvPr/>
          </p:nvSpPr>
          <p:spPr>
            <a:xfrm>
              <a:off x="2378520" y="5721120"/>
              <a:ext cx="1527840" cy="468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쓰레기</a:t>
              </a:r>
              <a:endParaRPr b="0" lang="en-US" sz="1300" spc="-1" strike="noStrike">
                <a:latin typeface="Noto Sans CJK KR"/>
              </a:endParaRPr>
            </a:p>
            <a:p>
              <a:pPr>
                <a:lnSpc>
                  <a:spcPct val="100000"/>
                </a:lnSpc>
              </a:pPr>
              <a:r>
                <a:rPr b="0" lang="ko-KR" sz="1300" spc="-1" strike="noStrike">
                  <a:latin typeface="나눔고딕"/>
                  <a:ea typeface="나눔고딕"/>
                </a:rPr>
                <a:t>봉투</a:t>
              </a:r>
              <a:endParaRPr b="0" lang="en-US" sz="1300" spc="-1" strike="noStrike">
                <a:latin typeface="Noto Sans CJK KR"/>
              </a:endParaRPr>
            </a:p>
          </p:txBody>
        </p:sp>
      </p:grpSp>
      <p:sp>
        <p:nvSpPr>
          <p:cNvPr id="341" name=""/>
          <p:cNvSpPr/>
          <p:nvPr/>
        </p:nvSpPr>
        <p:spPr>
          <a:xfrm>
            <a:off x="5040000" y="5760000"/>
            <a:ext cx="3599640" cy="44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200" spc="-1" strike="noStrike">
                <a:latin typeface="나눔고딕"/>
                <a:ea typeface="나눔고딕"/>
              </a:rPr>
              <a:t>Figure 1) Example of garbage collection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200" spc="-1" strike="noStrike">
                <a:latin typeface="나눔고딕"/>
                <a:ea typeface="나눔고딕"/>
              </a:rPr>
              <a:t>               </a:t>
            </a:r>
            <a:r>
              <a:rPr b="1" lang="en-US" sz="1200" spc="-1" strike="noStrike">
                <a:latin typeface="나눔고딕"/>
                <a:ea typeface="나눔고딕"/>
              </a:rPr>
              <a:t>(Garbage collection in Korea)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_3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43" name="Line 2_3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3_30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45" name="CustomShape 4_3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CCC1C6DC-7339-4165-B877-7E1EC4D0DF6A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46" name="CustomShape 5_35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C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언어의 구조체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(Struct), Pointer(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포인터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) *, **, ***, ****,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포인터 배열 등 한번은 경험을 꼭 해봐야 한다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47" name=""/>
          <p:cNvSpPr/>
          <p:nvPr/>
        </p:nvSpPr>
        <p:spPr>
          <a:xfrm>
            <a:off x="400680" y="1656000"/>
            <a:ext cx="8279640" cy="359640"/>
          </a:xfrm>
          <a:prstGeom prst="rect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3. c</a:t>
            </a:r>
            <a:r>
              <a:rPr b="1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의 구조체</a:t>
            </a: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1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포인터 어려운 주제이지만</a:t>
            </a: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1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모르면 안 된다</a:t>
            </a:r>
            <a:r>
              <a:rPr b="1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200" spc="-1" strike="noStrike">
              <a:latin typeface="Noto Sans CJK KR"/>
            </a:endParaRPr>
          </a:p>
        </p:txBody>
      </p:sp>
      <p:sp>
        <p:nvSpPr>
          <p:cNvPr id="348" name="CustomShape 5_40"/>
          <p:cNvSpPr/>
          <p:nvPr/>
        </p:nvSpPr>
        <p:spPr>
          <a:xfrm>
            <a:off x="364680" y="1944000"/>
            <a:ext cx="8468280" cy="75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운영체제 수준에 저급한 시스템을 접근하고자 했을 때는 꼭 경험해봐야 하는 주제이다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_2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50" name="Line 2_3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3_2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52" name="CustomShape 4_3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88199A9-E657-4AFC-A6CA-239B9BAA67D1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53" name="CustomShape 5_29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54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55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/*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주제명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(Subject):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사진 용량 변환기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생성일자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(Create Date): 2021-04-11 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일요일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 Sunday)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파일명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(FileName): convert_img.cpp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저자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(Author):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도도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(Dodo)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라이센스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(License): GNU/GPL v3 License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작성언어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(Programming): G++(C++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표준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운영체제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(Operation System): Ubuntu Desktop 20.04 (2021-04-11)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-&gt;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우분투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(Ubuntu / Canonical Ltd), https://ubuntu.com, GNU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-&gt; CentOS(CentOS), https://www.centos.org, GNU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참고도구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(Reference Tools): ImageMagicK (https://imagemagick.org), GNU/GPL v3 License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비고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(Description):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1.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최초 작성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,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도도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(Dodo), 2021-04-11 11:31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2.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한 개 파일로 작성함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, 2021-04-11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3. g++ convert_img.cpp -lpthread -o convert_img.run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      4.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코드 작성완료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, 2021-04-11 15:26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*/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_3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57" name="Line 2_3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3_3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59" name="CustomShape 4_3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8EA57BB-D56B-4FD6-9674-6E5B561A7ADC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60" name="CustomShape 5_34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61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62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&lt;iostream&gt;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&lt;unistd.h&gt;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&lt;stdlib.h&gt;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&lt;pthread.h&gt;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POSIX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방식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&lt;cstring&gt;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&lt;string&gt;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&lt;sstream&gt;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&lt;fstream&gt;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#include &lt;dirent.h&gt;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POSIX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방식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using namespace std;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const int MAX_SIZE = 100;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const char* DEFAULT_ROOT_DIR = "/home/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사용자명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const char* DEFAULT_DETAIL_DIR = "/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사진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/batch-convert-photo";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const char* DEFAULT_ORIGINAL_DIR = "/original";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const char* DEFAULT_CONVERT_DIR = "/convert";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1_3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64" name="Line 2_35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3_3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66" name="CustomShape 4_3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11BBB041-01D0-4185-8D1F-1E64E15B6628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67" name="CustomShape 5_36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68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69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class ImageToConvertor{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private: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rate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customDir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public: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funcRunner( int service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choose_progress_type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choose = 1;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usrRate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result;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strFileName = new char[ MAX_SIZE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strUsrDirName = new char[ MAX_SIZE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string strType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string strDir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_3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71" name="Line 2_3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3_3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73" name="CustomShape 4_3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A2771F0F-FDD4-4707-B76D-23FAEF6238B7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74" name="CustomShape 5_37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75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76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기본 비율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this-&gt;setRate(40);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while ( choose != 0){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작업하고자 하는 메뉴를 선택하세요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"Select the menu you want to work on.";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"1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압축 비율 설정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(Compression ratio setting)"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"2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경로 변경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(Change path)"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"3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압축 진행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(Compression progress)" 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_3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78" name="Line 2_3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CustomShape 3_3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80" name="CustomShape 4_3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D65876CD-EA09-4DD7-A7CA-7504D5779488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81" name="CustomShape 5_38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82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83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"0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돌아가기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(Go Back)";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번호를 입력하세요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"&lt;&lt;Please enter your number.&gt;&gt;"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 &gt;&gt; choose;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switch ( choose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1: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비율을 입력하세요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"(Enter the percentage.)"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cin.clear();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 &gt;&gt; usrRate 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_3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85" name="Line 2_3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3_3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87" name="CustomShape 4_3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D3B98C4-DA30-41F3-B9AC-76A66265EC02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88" name="CustomShape 5_39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89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90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잘못된 입력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 ( cin.fail()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잘못된 입력이에요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"(This is an incorrect input.)";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cin.ignore(256, '\n');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cin.clear();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else{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this-&gt;setRate ( usrRate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정상적으로 입력되었습니다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"(It was processed normally.)";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sleep(1);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system("clear");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_3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92" name="Line 2_3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3_3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394" name="CustomShape 4_3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D1CECA10-61EF-4439-9E16-0E929738B086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95" name="CustomShape 5_41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396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397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2: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사용자 경로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,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파일 위치로 수정할 경우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,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입력하세요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"(If you want to modify the 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"user path or file location, enter it.)";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cin.ignore();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getline ( cin, strDir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strcpy(strUsrDirName, strDir.c_str()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예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1: GCC =&gt; strcpy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예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2: VC =&gt; strcpy_s( origin, size, target);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//strcpy_s( strFileName, 10, strTxt.c_str()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this-&gt;setCustomDir ( strUsrDirName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정상적으로 입력되었습니다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"(It was processed normally.)";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sleep(1);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system("clear");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_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49" name="Line 2_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TextShape 3_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20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2. </a:t>
            </a:r>
            <a:r>
              <a:rPr b="1" lang="ko-KR" sz="20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라이선스</a:t>
            </a:r>
            <a:endParaRPr b="0" lang="en-US" sz="2000" spc="-1" strike="noStrike">
              <a:latin typeface="Noto Sans CJK KR"/>
            </a:endParaRPr>
          </a:p>
        </p:txBody>
      </p:sp>
      <p:sp>
        <p:nvSpPr>
          <p:cNvPr id="151" name="CustomShape 4_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0DC1E5A2-7E50-477F-8DF6-7F6C403328D3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52" name="CustomShape 5_0"/>
          <p:cNvSpPr/>
          <p:nvPr/>
        </p:nvSpPr>
        <p:spPr>
          <a:xfrm>
            <a:off x="256680" y="1433160"/>
            <a:ext cx="8468280" cy="342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Copyright 2021. Dodo [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리눅스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(Linux) 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이미지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사진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그림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압축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) G++(c++) (2021-04-11)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]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           → (Linux / image / photo / picture-compression (automation tool) G++(c++) (2021-04-11))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This program is free software: you can redistribute it and/or modify it under the terms of the GNU General Public License as published by the Free Software Foundation, either version 3 of the License, or (at your option) any later version.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This program is distributed in the hope that it will be useful, but WITHOUT ANY WARRANTY; without even the implied warranty of MERCHANTABILITY or FITNESS FOR A PARTICULAR PURPOSE. 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See the GNU General Public License for more details.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You should have received a copy of the GNU General Public License along with this program.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나눔고딕"/>
              </a:rPr>
              <a:t>If not, see &lt;https://www.gnu.org/licenses/&gt;.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_3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399" name="Line 2_4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3_3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01" name="CustomShape 4_3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D3404657-9306-42D6-AA2B-F2B07A5871E5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39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02" name="CustomShape 5_42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03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04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3: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"1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기본경로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(Default path)";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"2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사용자 경로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(User path)";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cin.ignore();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 &gt;&gt; choose_progress_type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strFileName = this-&gt;getProgressFileName ( choose_progress_type,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cout &lt;&lt; strFileName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result = this-&gt;fileToExist(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(result == 0)?this-&gt;fileToConvertor( strFileName ):printToFileError();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sleep(5);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system("clear");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  <p:sp>
        <p:nvSpPr>
          <p:cNvPr id="405" name=""/>
          <p:cNvSpPr/>
          <p:nvPr/>
        </p:nvSpPr>
        <p:spPr>
          <a:xfrm>
            <a:off x="2340000" y="5040000"/>
            <a:ext cx="6300000" cy="0"/>
          </a:xfrm>
          <a:prstGeom prst="line">
            <a:avLst/>
          </a:prstGeom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"/>
          <p:cNvSpPr/>
          <p:nvPr/>
        </p:nvSpPr>
        <p:spPr>
          <a:xfrm>
            <a:off x="540000" y="2340000"/>
            <a:ext cx="1799640" cy="1079640"/>
          </a:xfrm>
          <a:prstGeom prst="rect">
            <a:avLst/>
          </a:prstGeom>
          <a:solidFill>
            <a:srgbClr val="2a6099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ko-KR" sz="1050" spc="-1" strike="noStrike">
                <a:solidFill>
                  <a:srgbClr val="ffffff"/>
                </a:solidFill>
                <a:latin typeface="나눔고딕"/>
                <a:ea typeface="DejaVu Sans"/>
              </a:rPr>
              <a:t>통상적으로 작성하는 </a:t>
            </a:r>
            <a:r>
              <a:rPr b="1" lang="en-US" sz="1050" spc="-1" strike="noStrike">
                <a:solidFill>
                  <a:srgbClr val="ffffff"/>
                </a:solidFill>
                <a:latin typeface="나눔고딕"/>
                <a:ea typeface="DejaVu Sans"/>
              </a:rPr>
              <a:t>if</a:t>
            </a:r>
            <a:endParaRPr b="0" lang="en-US" sz="105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050" spc="-1" strike="noStrike">
                <a:solidFill>
                  <a:srgbClr val="ffffff"/>
                </a:solidFill>
                <a:latin typeface="나눔고딕"/>
                <a:ea typeface="DejaVu Sans"/>
              </a:rPr>
              <a:t>If ( result == 0){</a:t>
            </a:r>
            <a:endParaRPr b="0" lang="en-US" sz="105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05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050" spc="-1" strike="noStrike">
                <a:solidFill>
                  <a:srgbClr val="ffffff"/>
                </a:solidFill>
                <a:latin typeface="나눔고딕"/>
                <a:ea typeface="DejaVu Sans"/>
              </a:rPr>
              <a:t>}</a:t>
            </a:r>
            <a:endParaRPr b="0" lang="en-US" sz="1050" spc="-1" strike="noStrike">
              <a:latin typeface="Noto Sans CJK KR"/>
            </a:endParaRPr>
          </a:p>
        </p:txBody>
      </p:sp>
      <p:sp>
        <p:nvSpPr>
          <p:cNvPr id="407" name=""/>
          <p:cNvSpPr/>
          <p:nvPr/>
        </p:nvSpPr>
        <p:spPr>
          <a:xfrm>
            <a:off x="540000" y="3528000"/>
            <a:ext cx="1799640" cy="1259640"/>
          </a:xfrm>
          <a:prstGeom prst="rect">
            <a:avLst/>
          </a:prstGeom>
          <a:solidFill>
            <a:srgbClr val="ffbf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코드를 어떻게 하면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,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    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가독성을 높일까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?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코드 작성을 어떻게 할 것인지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생각해보고 작성하기 바람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많이 짜봐야 생김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   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쉽지 않음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. </a:t>
            </a:r>
            <a:br/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   (</a:t>
            </a:r>
            <a:r>
              <a:rPr b="0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코드 작성 습관 고치기 등</a:t>
            </a:r>
            <a:r>
              <a:rPr b="0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)</a:t>
            </a:r>
            <a:endParaRPr b="0" lang="en-US" sz="10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_3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09" name="Line 2_4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3_3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11" name="CustomShape 4_3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8386A63A-CC26-44E5-9DD7-AECF752C1F93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12" name="CustomShape 5_43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13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14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strFileName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strUsrDirName;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</p:txBody>
      </p:sp>
      <p:sp>
        <p:nvSpPr>
          <p:cNvPr id="415" name=""/>
          <p:cNvSpPr/>
          <p:nvPr/>
        </p:nvSpPr>
        <p:spPr>
          <a:xfrm>
            <a:off x="1440000" y="4104000"/>
            <a:ext cx="3960000" cy="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"/>
          <p:cNvSpPr/>
          <p:nvPr/>
        </p:nvSpPr>
        <p:spPr>
          <a:xfrm>
            <a:off x="1440000" y="4320000"/>
            <a:ext cx="3960000" cy="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"/>
          <p:cNvSpPr/>
          <p:nvPr/>
        </p:nvSpPr>
        <p:spPr>
          <a:xfrm>
            <a:off x="5400000" y="2700000"/>
            <a:ext cx="2699640" cy="1079640"/>
          </a:xfrm>
          <a:prstGeom prst="wedgeRoundRectCallout">
            <a:avLst>
              <a:gd name="adj1" fmla="val -110296"/>
              <a:gd name="adj2" fmla="val 97712"/>
              <a:gd name="adj3" fmla="val 16667"/>
            </a:avLst>
          </a:prstGeom>
          <a:solidFill>
            <a:srgbClr val="cccccc"/>
          </a:solidFill>
          <a:ln w="7632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28160" rIns="128160" tIns="83160" bIns="8316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delete[]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작성해놨다고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,</a:t>
            </a:r>
            <a:endParaRPr b="0" lang="en-US" sz="1300" spc="-1" strike="noStrike">
              <a:latin typeface="Noto Sans CJK KR"/>
            </a:endParaRPr>
          </a:p>
          <a:p>
            <a:pPr algn="ctr"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전부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delete[]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로 종결하는 게 아님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18" name=""/>
          <p:cNvSpPr/>
          <p:nvPr/>
        </p:nvSpPr>
        <p:spPr>
          <a:xfrm>
            <a:off x="5400000" y="4320000"/>
            <a:ext cx="2699640" cy="1079640"/>
          </a:xfrm>
          <a:prstGeom prst="wedgeRoundRectCallout">
            <a:avLst>
              <a:gd name="adj1" fmla="val -111004"/>
              <a:gd name="adj2" fmla="val -35472"/>
              <a:gd name="adj3" fmla="val 16667"/>
            </a:avLst>
          </a:prstGeom>
          <a:solidFill>
            <a:srgbClr val="cccccc"/>
          </a:solidFill>
          <a:ln w="7632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28160" rIns="128160" tIns="83160" bIns="83160" anchor="ctr">
            <a:noAutofit/>
          </a:bodyPr>
          <a:p>
            <a:pPr algn="ctr"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다 차원 배열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[2~3~4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차원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]</a:t>
            </a:r>
            <a:endParaRPr b="0" lang="en-US" sz="1300" spc="-1" strike="noStrike">
              <a:latin typeface="Noto Sans CJK KR"/>
            </a:endParaRPr>
          </a:p>
          <a:p>
            <a:pPr algn="ctr"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메모리 접근 방법이 달라짐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3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CustomShape 1_3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20" name="Line 2_4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3_3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22" name="CustomShape 4_4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FE37E4A8-7DDE-4B85-B0A3-80CFF977282F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23" name="CustomShape 5_44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24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25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getProgressFileName( int choose, char* usrTxt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result = -1;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usrTxt[0] = '\0';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초기화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switch ( choose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1: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usrTxt, DEFAULT_ROOT_DIR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usrTxt, DEFAULT_DETAIL_DIR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usrTxt;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2: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strcpy ( usrTxt, this-&gt;getCustomDir ()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usrTxt;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  <p:sp>
        <p:nvSpPr>
          <p:cNvPr id="426" name=""/>
          <p:cNvSpPr/>
          <p:nvPr/>
        </p:nvSpPr>
        <p:spPr>
          <a:xfrm>
            <a:off x="1980000" y="4068000"/>
            <a:ext cx="6300000" cy="0"/>
          </a:xfrm>
          <a:prstGeom prst="line">
            <a:avLst/>
          </a:prstGeom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"/>
          <p:cNvSpPr/>
          <p:nvPr/>
        </p:nvSpPr>
        <p:spPr>
          <a:xfrm>
            <a:off x="1980000" y="4248000"/>
            <a:ext cx="6300000" cy="0"/>
          </a:xfrm>
          <a:prstGeom prst="line">
            <a:avLst/>
          </a:prstGeom>
          <a:ln w="38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"/>
          <p:cNvSpPr/>
          <p:nvPr/>
        </p:nvSpPr>
        <p:spPr>
          <a:xfrm>
            <a:off x="6120000" y="3420000"/>
            <a:ext cx="2159640" cy="359640"/>
          </a:xfrm>
          <a:prstGeom prst="rect">
            <a:avLst/>
          </a:prstGeom>
          <a:solidFill>
            <a:srgbClr val="ffbf0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Const </a:t>
            </a:r>
            <a:r>
              <a:rPr b="1" lang="ko-KR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변수를 기능으로 활용함</a:t>
            </a:r>
            <a:r>
              <a:rPr b="1" lang="en-US" sz="10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29" name=""/>
          <p:cNvSpPr/>
          <p:nvPr/>
        </p:nvSpPr>
        <p:spPr>
          <a:xfrm>
            <a:off x="5940000" y="4320000"/>
            <a:ext cx="2519640" cy="539640"/>
          </a:xfrm>
          <a:prstGeom prst="rect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VC11 ~ [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순정이 아님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]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=&gt; strcpy_s (); 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[Visual C++ 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컴파일러에서의 취약점임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]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0" name=""/>
          <p:cNvSpPr/>
          <p:nvPr/>
        </p:nvSpPr>
        <p:spPr>
          <a:xfrm>
            <a:off x="5940000" y="4896000"/>
            <a:ext cx="2519640" cy="359640"/>
          </a:xfrm>
          <a:prstGeom prst="rect">
            <a:avLst/>
          </a:prstGeom>
          <a:solidFill>
            <a:srgbClr val="2a6099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gcc, g++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에서는 </a:t>
            </a:r>
            <a:br/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strcpy_s, strcat_s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는 해당사항 없음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1" name=""/>
          <p:cNvSpPr/>
          <p:nvPr/>
        </p:nvSpPr>
        <p:spPr>
          <a:xfrm>
            <a:off x="5940000" y="5292000"/>
            <a:ext cx="2519640" cy="359640"/>
          </a:xfrm>
          <a:prstGeom prst="rect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MS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개발을 하는 경우에는 닷넷을 권장함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(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주력으로 밀고 있음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2" name=""/>
          <p:cNvSpPr/>
          <p:nvPr/>
        </p:nvSpPr>
        <p:spPr>
          <a:xfrm>
            <a:off x="5940000" y="5688000"/>
            <a:ext cx="2519640" cy="359640"/>
          </a:xfrm>
          <a:prstGeom prst="rect">
            <a:avLst/>
          </a:prstGeom>
          <a:solidFill>
            <a:srgbClr val="55308d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MS 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운영체제에서도 배울 점이 있음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3" name=""/>
          <p:cNvSpPr/>
          <p:nvPr/>
        </p:nvSpPr>
        <p:spPr>
          <a:xfrm>
            <a:off x="5940000" y="6084000"/>
            <a:ext cx="2519640" cy="359640"/>
          </a:xfrm>
          <a:prstGeom prst="rect">
            <a:avLst/>
          </a:prstGeom>
          <a:solidFill>
            <a:srgbClr val="55308d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입문자에게는 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MS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운영체제가 </a:t>
            </a:r>
            <a:endParaRPr b="0" lang="en-US" sz="10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조금 쉽게 접근이 가능함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. </a:t>
            </a:r>
            <a:r>
              <a:rPr b="1" lang="ko-KR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직관적임</a:t>
            </a:r>
            <a:r>
              <a:rPr b="1" lang="en-US" sz="1000" spc="-1" strike="noStrike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b="0" lang="en-US" sz="10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CustomShape 1_4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5" name="Line 2_4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6" name="CustomShape 3_40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37" name="CustomShape 4_4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01D89369-6876-415A-9467-06EA0FAEDA88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38" name="CustomShape 5_45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39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40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printToFileError(){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파일 경로 또는 폴더 경로를 확인하세요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"(Check the file path or folder path.)";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printToFileSuccess(){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성공적으로 출력을 완료하였습니다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"(Printing has been completed successfully.)";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CustomShape 1_4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42" name="Line 2_4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3_4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44" name="CustomShape 4_4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60E78F5-C2E5-41FC-9961-6C92C459D473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45" name="CustomShape 5_46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46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47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fileToExist( char* strFilename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ifstream ifile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ifile.open (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 ( ifile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else{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1;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fileToConvertor(char* strFilename){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//DIR * dirp = opendir(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restrictFile =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index =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rate = this-&gt;getRate();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strName 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_4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49" name="Line 2_45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3_4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51" name="CustomShape 4_4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89D9876-363F-4224-ACF4-9761D65F41A2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52" name="CustomShape 5_47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53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54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strOriginalDir = new char[ MAX_SIZE ]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strConvertDir = new char[ MAX_SIZE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strBaseCompressCmd = NULL;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strArgvOriginFileCmd = new char[ MAX_SIZE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strArgvConvertFileCmd = new char[ MAX_SIZE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strCompressCmd = new char[ MAX_SIZE * 2 ];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strMakeFolderCmd = new char[ MAX_SIZE ]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strOriginalDir = this-&gt;getOriginalDir ( strOriginalDir,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strConvertDir = this-&gt;getConvertDir ( strConvertDir,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strBaseCompressCmd = this-&gt;baseCompressCmd ()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 ( fileToExist( strOriginalDir ) == 0 ){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strMakeFolderCmd[0] = '\0';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"mkdir -p"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" 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strOriginalDir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 ( strMakeFolderCmd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_4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56" name="Line 2_4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3_4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58" name="CustomShape 4_4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2FF628F-F997-44C9-AE06-D061D8FE5DD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59" name="CustomShape 5_48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60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61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 ( fileToExist( strConvertDir ) == 0 ){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strMakeFolderCmd[0] = '\0';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"mkdir -p"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" 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strMakeFolderCmd, strConvertDir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 ( strMakeFolderCmd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dirent * dp;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DIR *dirp = opendir ( strOriginalDir )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while ( (dp = readdir(dirp)) !=NULL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strName = dp-&gt;d_name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= strcmp( strName , "."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*= strcmp ( strName, "..");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*= strcmp( strName , "convert_img.cpp"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*= strcmp ( strName, "convert_img.run"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*= strcmp ( strName, "batch-target.sh"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restrictFile *= strcmp ( strName, "batch-resize.sh"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_4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63" name="Line 2_4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3_4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65" name="CustomShape 4_4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4846DD72-2055-4240-87F5-7D7942F0FF5F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66" name="CustomShape 5_49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67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68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if ( restrictFile != 0)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strArgvOriginFileCmd = this-&gt;argvOriginFileCmd( strArgvOriginFileCmd,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strOriginalDir,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strArgvConvertFileCmd = this-&gt;argvConvertFileCmd( strArgvConvertFileCmd,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strConvertDir,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//cout &lt;&lt; strBaseCompressCmd &lt;&lt; " 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//cout &lt;&lt; strArgvOriginFileCmd &lt;&lt; " 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//cout &lt;&lt; strArgvConvertFileCmd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strCompressCmd[0] = '\0';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strCompressCmd, strBaseCompressCmd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strCompressCmd, " 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strCompressCmd, strArgvOriginFileCmd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strCompressCmd, " 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strCompressCmd, strArgvConvertFileCmd );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CustomShape 1_4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70" name="Line 2_4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1" name="CustomShape 3_4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72" name="CustomShape 4_4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357097AE-F2B1-49C4-BBEB-FBCDEF81911E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73" name="CustomShape 5_50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74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75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this-&gt;printProgressCompress ( index, strCompressCmd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 strCompressCmd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this-&gt;printCompleteCompress ( index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index++;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(void)closedir(dirp);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this→printToFileSuccess();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//delete strName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strName = NULL;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closedir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strOriginalDir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strConvertDir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strBaseCompressCmd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strArgvOriginFileCmd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strArgvConvertFileCmd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strCompressCmd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strMakeFolderCmd;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CustomShape 1_4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77" name="Line 2_4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ustomShape 3_4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79" name="CustomShape 4_4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9E0F5E29-1298-4ED2-A092-A870A9843821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80" name="CustomShape 5_51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81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82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printProgressCompress(int index, char* cmd){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index &lt;&lt; "(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인덱스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/index):";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printCompleteCompress(int index, int msg = 0){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"-&gt;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변환 반응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(Transformation reaction): 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rate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"%:";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성공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(Success)";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_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54" name="Line 2_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3_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3.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안내 사항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지구가 많이 아파요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56" name="CustomShape 4_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CB3729A0-0265-45B7-82FD-190DF0008B00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57" name="CustomShape 5_2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꼭 참고하길 바란다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58" name=""/>
          <p:cNvSpPr/>
          <p:nvPr/>
        </p:nvSpPr>
        <p:spPr>
          <a:xfrm>
            <a:off x="396000" y="1620000"/>
            <a:ext cx="8279640" cy="323640"/>
          </a:xfrm>
          <a:prstGeom prst="rect">
            <a:avLst/>
          </a:prstGeom>
          <a:solidFill>
            <a:srgbClr val="355269"/>
          </a:solidFill>
          <a:ln w="25200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02600" rIns="102600" tIns="57600" bIns="5760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ffffff"/>
                </a:solidFill>
                <a:latin typeface="나눔고딕"/>
                <a:ea typeface="나눔고딕"/>
              </a:rPr>
              <a:t>지구가 많이 아파요</a:t>
            </a:r>
            <a:r>
              <a:rPr b="1" lang="en-US" sz="1300" spc="-1" strike="noStrike">
                <a:solidFill>
                  <a:srgbClr val="ffffff"/>
                </a:solidFill>
                <a:latin typeface="나눔고딕"/>
                <a:ea typeface="나눔고딕"/>
              </a:rPr>
              <a:t>. “The earth hurts a lot.”</a:t>
            </a:r>
            <a:endParaRPr b="0" lang="en-US" sz="1300" spc="-1" strike="noStrike">
              <a:latin typeface="Noto Sans CJK KR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432000" y="1998000"/>
            <a:ext cx="8243640" cy="455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ustomShape 1_4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84" name="Line 2_5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5" name="CustomShape 3_4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86" name="CustomShape 4_4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177E94CC-34DF-47BA-92DD-CBD5839E2DC8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49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87" name="CustomShape 5_52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88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89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baseCompressCmd ()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strCmd = new char[ MAX_SIZE ] 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std::stringstream ssInt;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rate = this-&gt;getRate();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ssInt &lt;&lt; rate;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strCmd[0] = '\0';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strCmd, "convert -resize 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strCmd, ssInt.str().c_str()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strCmd, "%");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strCmd;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ustomShape 1_4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91" name="Line 2_5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2" name="CustomShape 3_4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493" name="CustomShape 4_4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5AFAB158-84FD-49A8-8783-457D78E3A6B4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94" name="CustomShape 5_53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495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496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argvOriginFileCmd ( char* argvCmd, char* originDir, char* fileName){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argvCmd[0] = '\0';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초기화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originDir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"/"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argvCmd ;  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argvConvertFileCmd ( char* argvCmd, char* convertDir, char* fileName){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argvCmd[0] = '\0';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초기화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convertDir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"/"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argvCmd, 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argvCmd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_4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498" name="Line 2_5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9" name="CustomShape 3_4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00" name="CustomShape 4_5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C2216DE-35CB-4059-98D6-A22AAE1E5974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01" name="CustomShape 5_54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02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03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getOriginalDir( char* usrDir, char* homeDir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usrDir[0] = '\0';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초기화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usrDir, homeDir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usrDir, DEFAULT_ORIGINAL_DIR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usrDir;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getConvertDir( char* usrDir, char* homeDir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usrDir[0] = '\0';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//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초기화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usrDir, homeDir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strcat ( usrDir, DEFAULT_CONVERT_DIR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usrDir;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CustomShape 1_50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05" name="Line 2_53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6" name="CustomShape 3_50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07" name="CustomShape 4_51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75C5655-0112-4370-B5DF-D3C1F1B9854C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52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08" name="CustomShape 5_55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09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10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posixfileDir( char *strFileName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DIR * dirp = opendir( strFileName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dirent * dp;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while ( (dp = readdir(dirp)) !=NULL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dp-&gt;d_name &lt;&lt; " size " &lt;&lt; dp-&gt;d_reclen&lt;&lt;std::endl;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(void)closedir(dirp);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getRate() const{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this-&gt;rate;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setRate(int rate)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this-&gt;rate = rate;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_51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12" name="Line 2_54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3" name="CustomShape 3_51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14" name="CustomShape 4_52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B27CACA6-205A-4549-8AA4-5A9B87EE08F2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53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15" name="CustomShape 5_56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16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17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char* getCustomDir () const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this-&gt;customDir;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setCustomDir ( char* usrDir 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this-&gt;customDir = usrDir ;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protected: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CustomShape 1_52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19" name="Line 2_55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0" name="CustomShape 3_52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21" name="CustomShape 4_5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A0B88630-D914-4A20-8E6B-47B3FEFD78B3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54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22" name="CustomShape 5_57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23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24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class MagicMain{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private: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public: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 run(){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ImageToConvertor* convertor = new ImageToConvertor();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choose = 1;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msg = -1;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while ( choose != 0 ){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"ImageMagicK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로 변환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압축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"(Convert To ImageMagicK(compress))";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_5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26" name="Line 2_56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7" name="CustomShape 3_5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28" name="CustomShape 4_54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E936EAF9-664F-41DD-9436-F1A4BBE93FB1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29" name="CustomShape 5_58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30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31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최초 빌드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: 2021-04-11 15:24 [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일요일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]"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"First build: 2021-04-11 15:24 [Sunday]"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버전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(Version): 0.01"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작업하고자 하는 메뉴를 선택하세요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"Select the menu you want to work on.";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"1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센토스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(CentOS) DNF - ImageMagicK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설치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"2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우분투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(Ubuntu) apt - ImageMagicK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설치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"3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센토스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(CentOS) YUM - ImageMagicK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설치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"4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사진 압축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(Photo compression)";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"5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도움말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(Help)";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"0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종료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(Exit)";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"---------------------------------";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CustomShape 1_5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33" name="Line 2_5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4" name="CustomShape 3_5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35" name="CustomShape 4_5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F65D656D-EF30-4D09-8E40-B9BAEF8CB45D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36" name="CustomShape 5_59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37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38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번호를 입력하세요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"(Please enter your number.)"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cin &gt;&gt; choose;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switch ( choose 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1: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system("sudo dnf install -y imagemagick");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정상적으로 처리되었습니다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"(It was processed normally.)";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sleep(2);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_5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40" name="Line 2_5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1" name="CustomShape 3_5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42" name="CustomShape 4_5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F1D895FB-749E-42E7-931F-18A553407CB6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43" name="CustomShape 5_60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44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45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2: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system("sudo apt-get -y install imagemagick");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정상적으로 처리되었습니다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"(It was processed normally.)";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sleep(2);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3: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system("sudo yum install -y imagemagick");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정상적으로 처리되었습니다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.";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"(It was processed normally.)";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sleep(2);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CustomShape 1_5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47" name="Line 2_5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8" name="CustomShape 3_5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49" name="CustomShape 4_5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0AEC54EA-DEF8-4A4A-919E-F6E0CB39EE7C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50" name="CustomShape 5_61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51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52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4: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msg = convertor-&gt;funcRunner( choose 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break;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sleep(2);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case 5: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"------------------------------------------------"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"5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번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- 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도움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(Help)"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"------------------------------------------------"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컴파일 방법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(How to compile)"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"g++ convert_img.cpp -lpthread -o convert_img.run";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라이센스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(License): GNU/GPL v3 License"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운영체제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(Operation System): 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"--&gt; 1. Ubuntu(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우분투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) - (https://ubuntu.com), GNU"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"--&gt; 2. CentOS(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센토스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) - (https://www.centos.org), GNU"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_4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61" name="Line 2_7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3_4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3.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안내 사항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지구가 많이 아파요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63" name="CustomShape 4_5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225EFAFE-BA7C-4676-A306-1AA23C871F59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64" name="CustomShape 5_4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꼭 참고하길 바란다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65" name=""/>
          <p:cNvSpPr/>
          <p:nvPr/>
        </p:nvSpPr>
        <p:spPr>
          <a:xfrm>
            <a:off x="396000" y="1620000"/>
            <a:ext cx="8279640" cy="323640"/>
          </a:xfrm>
          <a:prstGeom prst="rect">
            <a:avLst/>
          </a:prstGeom>
          <a:solidFill>
            <a:srgbClr val="355269"/>
          </a:solidFill>
          <a:ln w="25200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02600" rIns="102600" tIns="57600" bIns="5760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ffffff"/>
                </a:solidFill>
                <a:latin typeface="나눔고딕"/>
                <a:ea typeface="나눔고딕"/>
              </a:rPr>
              <a:t>지구가 많이 아파요</a:t>
            </a:r>
            <a:r>
              <a:rPr b="1" lang="en-US" sz="1300" spc="-1" strike="noStrike">
                <a:solidFill>
                  <a:srgbClr val="ffffff"/>
                </a:solidFill>
                <a:latin typeface="나눔고딕"/>
                <a:ea typeface="나눔고딕"/>
              </a:rPr>
              <a:t>. “The earth hurts a lot.”</a:t>
            </a:r>
            <a:endParaRPr b="0" lang="en-US" sz="1300" spc="-1" strike="noStrike">
              <a:latin typeface="Noto Sans CJK KR"/>
            </a:endParaRPr>
          </a:p>
        </p:txBody>
      </p:sp>
      <p:pic>
        <p:nvPicPr>
          <p:cNvPr id="166" name="" descr=""/>
          <p:cNvPicPr/>
          <p:nvPr/>
        </p:nvPicPr>
        <p:blipFill>
          <a:blip r:embed="rId1"/>
          <a:stretch/>
        </p:blipFill>
        <p:spPr>
          <a:xfrm>
            <a:off x="576000" y="2016000"/>
            <a:ext cx="7883640" cy="4608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CustomShape 1_57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54" name="Line 2_60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5" name="CustomShape 3_57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56" name="CustomShape 4_58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75C7657B-3090-489B-BE1D-367D691E7553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59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57" name="CustomShape 5_62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58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59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"------------------------------------------------" &lt;&lt; endl;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</a:t>
            </a:r>
            <a:r>
              <a:rPr b="0" lang="ko-KR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라이브러리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(Library)"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cout &lt;&lt; "--&gt; 1. ImageMagicK(https://imagemagick.org), 1999~, GNU/GPL v3 License" &lt;&lt; endl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sleep(5);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system("clear");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_58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61" name="Line 2_61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ustomShape 3_58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63" name="CustomShape 4_59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F898E97C-CAD2-4F6D-8153-F7AB42ECC9BE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60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64" name="CustomShape 5_63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65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66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convertor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        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protected: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void* thread_convertor(void *arg) 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MagicMain* app = new MagicMain();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app-&gt;run();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delete[] app;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NULL;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_59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68" name="Line 2_62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9" name="CustomShape 3_59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12. [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부록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2]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리눅스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이미지 압축 자동화 생성 도구 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/ </a:t>
            </a:r>
            <a:r>
              <a:rPr b="1" lang="ko-KR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개발 – 소스코드</a:t>
            </a:r>
            <a:r>
              <a:rPr b="1" lang="en-US" sz="16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(std g++) (2021-04-11)</a:t>
            </a:r>
            <a:endParaRPr b="0" lang="en-US" sz="1600" spc="-1" strike="noStrike">
              <a:latin typeface="Noto Sans CJK KR"/>
            </a:endParaRPr>
          </a:p>
        </p:txBody>
      </p:sp>
      <p:sp>
        <p:nvSpPr>
          <p:cNvPr id="570" name="CustomShape 4_60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71AB4221-D8A2-48C6-82FB-F8C73F382FD9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61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571" name="CustomShape 5_64"/>
          <p:cNvSpPr/>
          <p:nvPr/>
        </p:nvSpPr>
        <p:spPr>
          <a:xfrm>
            <a:off x="364680" y="1152000"/>
            <a:ext cx="8468280" cy="46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소스코드이다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572" name=""/>
          <p:cNvSpPr/>
          <p:nvPr/>
        </p:nvSpPr>
        <p:spPr>
          <a:xfrm>
            <a:off x="360000" y="1620000"/>
            <a:ext cx="8279640" cy="359640"/>
          </a:xfrm>
          <a:prstGeom prst="rect">
            <a:avLst/>
          </a:prstGeom>
          <a:solidFill>
            <a:srgbClr val="afd095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C++ </a:t>
            </a: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프로그래밍 – 소스코드 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(convert_img.cpp)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573" name=""/>
          <p:cNvSpPr/>
          <p:nvPr/>
        </p:nvSpPr>
        <p:spPr>
          <a:xfrm>
            <a:off x="360000" y="1980000"/>
            <a:ext cx="8279640" cy="4679640"/>
          </a:xfrm>
          <a:prstGeom prst="rect">
            <a:avLst/>
          </a:prstGeom>
          <a:solidFill>
            <a:srgbClr val="f6f9d4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int main(){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pthread_t thread;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pthread_create(&amp;thread, NULL, thread_convertor, NULL ) 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pthread_join(thread, NULL);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return 0;</a:t>
            </a:r>
            <a:endParaRPr b="0" lang="en-US" sz="12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나눔고딕"/>
                <a:ea typeface="DejaVu Sans"/>
              </a:rPr>
              <a:t>}</a:t>
            </a:r>
            <a:endParaRPr b="0" lang="en-US" sz="12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TextShape 1_0"/>
          <p:cNvSpPr/>
          <p:nvPr/>
        </p:nvSpPr>
        <p:spPr>
          <a:xfrm>
            <a:off x="231120" y="2425320"/>
            <a:ext cx="347184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1" lang="ko-KR" sz="4000" spc="-250" strike="noStrike">
                <a:solidFill>
                  <a:srgbClr val="1c314e"/>
                </a:solidFill>
                <a:latin typeface="나눔고딕"/>
                <a:ea typeface="나눔고딕"/>
              </a:rPr>
              <a:t>감사합니다</a:t>
            </a:r>
            <a:endParaRPr b="0" lang="en-US" sz="4000" spc="-1" strike="noStrike">
              <a:latin typeface="Noto Sans CJK KR"/>
            </a:endParaRPr>
          </a:p>
        </p:txBody>
      </p:sp>
      <p:sp>
        <p:nvSpPr>
          <p:cNvPr id="575" name="Line 2_25"/>
          <p:cNvSpPr/>
          <p:nvPr/>
        </p:nvSpPr>
        <p:spPr>
          <a:xfrm>
            <a:off x="364680" y="3434400"/>
            <a:ext cx="8406000" cy="0"/>
          </a:xfrm>
          <a:prstGeom prst="line">
            <a:avLst/>
          </a:prstGeom>
          <a:ln w="12700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3_22"/>
          <p:cNvSpPr/>
          <p:nvPr/>
        </p:nvSpPr>
        <p:spPr>
          <a:xfrm>
            <a:off x="264600" y="6387120"/>
            <a:ext cx="3202560" cy="45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spcBef>
                <a:spcPts val="159"/>
              </a:spcBef>
              <a:tabLst>
                <a:tab algn="l" pos="0"/>
              </a:tabLst>
            </a:pPr>
            <a:r>
              <a:rPr b="0" lang="ko-KR" sz="800" spc="-21" strike="noStrike">
                <a:solidFill>
                  <a:srgbClr val="808080"/>
                </a:solidFill>
                <a:latin typeface="나눔고딕"/>
                <a:ea typeface="나눔고딕"/>
              </a:rPr>
              <a:t>이 문서는 나눔글꼴로 작성되었습니다</a:t>
            </a:r>
            <a:r>
              <a:rPr b="0" lang="en-US" sz="800" spc="-21" strike="noStrike">
                <a:solidFill>
                  <a:srgbClr val="808080"/>
                </a:solidFill>
                <a:latin typeface="나눔고딕"/>
                <a:ea typeface="나눔고딕"/>
              </a:rPr>
              <a:t>. </a:t>
            </a:r>
            <a:r>
              <a:rPr b="0" lang="ko-KR" sz="800" spc="-21" strike="noStrike" u="sng">
                <a:solidFill>
                  <a:srgbClr val="39639d"/>
                </a:solidFill>
                <a:uFillTx/>
                <a:latin typeface="나눔고딕"/>
                <a:ea typeface="나눔고딕"/>
                <a:hlinkClick r:id="rId1"/>
              </a:rPr>
              <a:t>설치하기</a:t>
            </a:r>
            <a:endParaRPr b="0" lang="en-US" sz="8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_3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68" name="Line 2_8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3_5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4.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작업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소개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70" name="CustomShape 4_6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70E8E85F-8A34-47C1-BD89-679E16BED4A0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6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71" name="CustomShape 5_5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센토스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(CentOS)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운영체제를 설치한 상태에서 진행하길 바란다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72" name=""/>
          <p:cNvSpPr/>
          <p:nvPr/>
        </p:nvSpPr>
        <p:spPr>
          <a:xfrm>
            <a:off x="396000" y="1944000"/>
            <a:ext cx="8279640" cy="1187640"/>
          </a:xfrm>
          <a:prstGeom prst="rect">
            <a:avLst/>
          </a:prstGeom>
          <a:solidFill>
            <a:srgbClr val="ffffff"/>
          </a:solidFill>
          <a:ln w="1008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5040" rIns="95040" tIns="50040" bIns="50040" anchor="ctr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1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시작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11:30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1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종료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12:20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2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시작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13:20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2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종료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16:20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3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시작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17:10</a:t>
            </a:r>
            <a:endParaRPr b="0" lang="en-US" sz="13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* 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작업 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3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차 종료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: 2021-04-11(</a:t>
            </a:r>
            <a:r>
              <a:rPr b="0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일요일</a:t>
            </a:r>
            <a:r>
              <a:rPr b="0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/Sunday) 18:10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173" name=""/>
          <p:cNvSpPr/>
          <p:nvPr/>
        </p:nvSpPr>
        <p:spPr>
          <a:xfrm>
            <a:off x="396000" y="3420000"/>
            <a:ext cx="8279640" cy="251640"/>
          </a:xfrm>
          <a:prstGeom prst="rect">
            <a:avLst/>
          </a:prstGeom>
          <a:solidFill>
            <a:srgbClr val="b3cac7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노트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(Note)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174" name=""/>
          <p:cNvSpPr/>
          <p:nvPr/>
        </p:nvSpPr>
        <p:spPr>
          <a:xfrm>
            <a:off x="396000" y="3708000"/>
            <a:ext cx="8279640" cy="539640"/>
          </a:xfrm>
          <a:prstGeom prst="rect">
            <a:avLst/>
          </a:prstGeom>
          <a:solidFill>
            <a:srgbClr val="ffffff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IT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인력은 대한민국의 서울특별시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경기도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제주도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, 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대전광역시에 전부 거주하지 않음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IT personnel do not all reside in Seoul, Gyeonggi-do, Jeju-do, and Daejeon in Korea.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75" name=""/>
          <p:cNvSpPr/>
          <p:nvPr/>
        </p:nvSpPr>
        <p:spPr>
          <a:xfrm>
            <a:off x="396000" y="4392000"/>
            <a:ext cx="8279640" cy="251640"/>
          </a:xfrm>
          <a:prstGeom prst="rect">
            <a:avLst/>
          </a:prstGeom>
          <a:solidFill>
            <a:srgbClr val="b3cac7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개발 언어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(Programming Language)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176" name=""/>
          <p:cNvSpPr/>
          <p:nvPr/>
        </p:nvSpPr>
        <p:spPr>
          <a:xfrm>
            <a:off x="396000" y="4680000"/>
            <a:ext cx="8279640" cy="215640"/>
          </a:xfrm>
          <a:prstGeom prst="rect">
            <a:avLst/>
          </a:prstGeom>
          <a:solidFill>
            <a:srgbClr val="ffffff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G++, GCC</a:t>
            </a:r>
            <a:endParaRPr b="0" lang="en-US" sz="1100" spc="-1" strike="noStrike">
              <a:latin typeface="Noto Sans CJK KR"/>
            </a:endParaRPr>
          </a:p>
        </p:txBody>
      </p:sp>
      <p:sp>
        <p:nvSpPr>
          <p:cNvPr id="177" name=""/>
          <p:cNvSpPr/>
          <p:nvPr/>
        </p:nvSpPr>
        <p:spPr>
          <a:xfrm>
            <a:off x="396000" y="5076360"/>
            <a:ext cx="8279640" cy="251640"/>
          </a:xfrm>
          <a:prstGeom prst="rect">
            <a:avLst/>
          </a:prstGeom>
          <a:solidFill>
            <a:srgbClr val="b3cac7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1" lang="ko-KR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운영체제</a:t>
            </a:r>
            <a:r>
              <a:rPr b="1" lang="en-US" sz="1300" spc="-1" strike="noStrike">
                <a:solidFill>
                  <a:srgbClr val="000000"/>
                </a:solidFill>
                <a:latin typeface="나눔고딕"/>
                <a:ea typeface="나눔고딕"/>
              </a:rPr>
              <a:t>(Operation System)</a:t>
            </a:r>
            <a:endParaRPr b="0" lang="en-US" sz="1300" spc="-1" strike="noStrike">
              <a:latin typeface="Noto Sans CJK KR"/>
            </a:endParaRPr>
          </a:p>
        </p:txBody>
      </p:sp>
      <p:sp>
        <p:nvSpPr>
          <p:cNvPr id="178" name=""/>
          <p:cNvSpPr/>
          <p:nvPr/>
        </p:nvSpPr>
        <p:spPr>
          <a:xfrm>
            <a:off x="396000" y="5364360"/>
            <a:ext cx="8279640" cy="755640"/>
          </a:xfrm>
          <a:prstGeom prst="rect">
            <a:avLst/>
          </a:prstGeom>
          <a:solidFill>
            <a:srgbClr val="ffffff"/>
          </a:solidFill>
          <a:ln w="12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6480" rIns="96480" tIns="51480" bIns="51480" anchor="ctr">
            <a:no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20.04, 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센토스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(CentOS)</a:t>
            </a:r>
            <a:endParaRPr b="0" lang="en-US" sz="1100" spc="-1" strike="noStrike">
              <a:latin typeface="Noto Sans CJK KR"/>
            </a:endParaRPr>
          </a:p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센토스 스트림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(CentOS-Stream)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900000" y="1620000"/>
            <a:ext cx="7559640" cy="3937320"/>
          </a:xfrm>
          <a:prstGeom prst="rect">
            <a:avLst/>
          </a:prstGeom>
          <a:ln w="0">
            <a:noFill/>
          </a:ln>
        </p:spPr>
      </p:pic>
      <p:sp>
        <p:nvSpPr>
          <p:cNvPr id="180" name="CustomShape 1_5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81" name="Line 2_5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3_3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83" name="CustomShape 4_3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19C33565-3E2C-4A56-82AF-87AF58466827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7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84" name="CustomShape 5_3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360000" y="1681560"/>
            <a:ext cx="8099640" cy="4555440"/>
          </a:xfrm>
          <a:prstGeom prst="rect">
            <a:avLst/>
          </a:prstGeom>
          <a:ln w="0">
            <a:noFill/>
          </a:ln>
        </p:spPr>
      </p:pic>
      <p:sp>
        <p:nvSpPr>
          <p:cNvPr id="186" name="CustomShape 1_6"/>
          <p:cNvSpPr/>
          <p:nvPr/>
        </p:nvSpPr>
        <p:spPr>
          <a:xfrm>
            <a:off x="263520" y="195120"/>
            <a:ext cx="7938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1.1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리눅스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(Linux) 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사진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/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그림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- 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압축 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(</a:t>
            </a:r>
            <a:r>
              <a:rPr b="0" lang="ko-KR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자동화 도구</a:t>
            </a:r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) G++(c++) with ImageMagicK (2021-04-11)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87" name="Line 2_9"/>
          <p:cNvSpPr/>
          <p:nvPr/>
        </p:nvSpPr>
        <p:spPr>
          <a:xfrm>
            <a:off x="364680" y="547560"/>
            <a:ext cx="8406000" cy="0"/>
          </a:xfrm>
          <a:prstGeom prst="line">
            <a:avLst/>
          </a:prstGeom>
          <a:ln w="3175">
            <a:solidFill>
              <a:srgbClr val="1c314e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3_6"/>
          <p:cNvSpPr/>
          <p:nvPr/>
        </p:nvSpPr>
        <p:spPr>
          <a:xfrm>
            <a:off x="256680" y="700200"/>
            <a:ext cx="851220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5. [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프로그램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]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실제 구현 모습 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- </a:t>
            </a:r>
            <a:r>
              <a:rPr b="1" lang="ko-KR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시연</a:t>
            </a:r>
            <a:r>
              <a:rPr b="1" lang="en-US" sz="1800" spc="-151" strike="noStrike">
                <a:solidFill>
                  <a:srgbClr val="1c314e"/>
                </a:solidFill>
                <a:latin typeface="나눔고딕"/>
                <a:ea typeface="나눔고딕"/>
              </a:rPr>
              <a:t>(2021-04-11)</a:t>
            </a:r>
            <a:endParaRPr b="0" lang="en-US" sz="1800" spc="-1" strike="noStrike">
              <a:latin typeface="Noto Sans CJK KR"/>
            </a:endParaRPr>
          </a:p>
        </p:txBody>
      </p:sp>
      <p:sp>
        <p:nvSpPr>
          <p:cNvPr id="189" name="CustomShape 4_7"/>
          <p:cNvSpPr/>
          <p:nvPr/>
        </p:nvSpPr>
        <p:spPr>
          <a:xfrm>
            <a:off x="7277400" y="195120"/>
            <a:ext cx="158184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fld id="{625F9E7A-36AC-4358-9BAD-1F8878E962BF}" type="slidenum"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8</a:t>
            </a:fld>
            <a:r>
              <a:rPr b="0" lang="en-US" sz="1000" spc="-32" strike="noStrike">
                <a:solidFill>
                  <a:srgbClr val="0d0d0d"/>
                </a:solidFill>
                <a:latin typeface="나눔고딕"/>
                <a:ea typeface="나눔고딕"/>
              </a:rPr>
              <a:t> / 63</a:t>
            </a:r>
            <a:endParaRPr b="0" lang="en-US" sz="1000" spc="-1" strike="noStrike">
              <a:latin typeface="Noto Sans CJK KR"/>
            </a:endParaRPr>
          </a:p>
        </p:txBody>
      </p:sp>
      <p:sp>
        <p:nvSpPr>
          <p:cNvPr id="190" name="CustomShape 5_6"/>
          <p:cNvSpPr/>
          <p:nvPr/>
        </p:nvSpPr>
        <p:spPr>
          <a:xfrm>
            <a:off x="364680" y="1152000"/>
            <a:ext cx="846828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우분투 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20.04</a:t>
            </a:r>
            <a:r>
              <a:rPr b="0" lang="ko-KR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에서 작동 시킨 모습이다</a:t>
            </a:r>
            <a:r>
              <a:rPr b="0" lang="en-US" sz="1100" spc="-1" strike="noStrike">
                <a:solidFill>
                  <a:srgbClr val="000000"/>
                </a:solidFill>
                <a:latin typeface="나눔고딕"/>
                <a:ea typeface="나눔고딕"/>
              </a:rPr>
              <a:t>.</a:t>
            </a:r>
            <a:endParaRPr b="0" lang="en-US" sz="1100" spc="-1" strike="noStrike">
              <a:latin typeface="Noto Sans CJK K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6514</TotalTime>
  <Application>LibreOffice/7.1.2.2$Linux_X86_64 LibreOffice_project/10$Build-2</Application>
  <AppVersion>15.0000</AppVersion>
  <Words>1561</Words>
  <Paragraphs>399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2011-08-24T01:05:33Z</dcterms:created>
  <dc:creator>네이버 한글캠페인</dc:creator>
  <dc:description/>
  <dc:language>ko-KR</dc:language>
  <cp:lastModifiedBy/>
  <dcterms:modified xsi:type="dcterms:W3CDTF">2021-04-11T21:29:31Z</dcterms:modified>
  <cp:revision>3592</cp:revision>
  <dc:subject/>
  <dc:title>문서의 제목 나눔고딕B, 54pt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4</vt:i4>
  </property>
  <property fmtid="{D5CDD505-2E9C-101B-9397-08002B2CF9AE}" pid="3" name="PresentationFormat">
    <vt:lpwstr>화면 슬라이드 쇼(4:3)</vt:lpwstr>
  </property>
  <property fmtid="{D5CDD505-2E9C-101B-9397-08002B2CF9AE}" pid="4" name="Slides">
    <vt:i4>23</vt:i4>
  </property>
</Properties>
</file>